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0515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KI-AUSBILDUNG · KURSÜBERBLICK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1481328"/>
            <a:ext cx="822960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03504" y="2212848"/>
            <a:ext cx="822960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Podcasts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3246120"/>
            <a:ext cx="7040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Wie KI Podcasts produziert, vertont und verteilt — verständlich erklärt für Profis aus Marketing, Kommunikation und Journalismus.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40080" y="4430451"/>
            <a:ext cx="72085" cy="118506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7" name="Shape 5"/>
          <p:cNvSpPr/>
          <p:nvPr/>
        </p:nvSpPr>
        <p:spPr>
          <a:xfrm>
            <a:off x="771144" y="4419916"/>
            <a:ext cx="72085" cy="13957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8" name="Shape 6"/>
          <p:cNvSpPr/>
          <p:nvPr/>
        </p:nvSpPr>
        <p:spPr>
          <a:xfrm>
            <a:off x="902208" y="4404121"/>
            <a:ext cx="72085" cy="17116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9" name="Shape 7"/>
          <p:cNvSpPr/>
          <p:nvPr/>
        </p:nvSpPr>
        <p:spPr>
          <a:xfrm>
            <a:off x="1033272" y="4400028"/>
            <a:ext cx="72085" cy="179353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0" name="Shape 8"/>
          <p:cNvSpPr/>
          <p:nvPr/>
        </p:nvSpPr>
        <p:spPr>
          <a:xfrm>
            <a:off x="1164336" y="4403938"/>
            <a:ext cx="72085" cy="171533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11" name="Shape 9"/>
          <p:cNvSpPr/>
          <p:nvPr/>
        </p:nvSpPr>
        <p:spPr>
          <a:xfrm>
            <a:off x="1295400" y="4365365"/>
            <a:ext cx="72085" cy="24867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2" name="Shape 10"/>
          <p:cNvSpPr/>
          <p:nvPr/>
        </p:nvSpPr>
        <p:spPr>
          <a:xfrm>
            <a:off x="1426464" y="4384425"/>
            <a:ext cx="72085" cy="21055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3" name="Shape 11"/>
          <p:cNvSpPr/>
          <p:nvPr/>
        </p:nvSpPr>
        <p:spPr>
          <a:xfrm>
            <a:off x="1557528" y="4388754"/>
            <a:ext cx="72085" cy="20190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4" name="Shape 12"/>
          <p:cNvSpPr/>
          <p:nvPr/>
        </p:nvSpPr>
        <p:spPr>
          <a:xfrm>
            <a:off x="1688592" y="4359599"/>
            <a:ext cx="72085" cy="26021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5" name="Shape 13"/>
          <p:cNvSpPr/>
          <p:nvPr/>
        </p:nvSpPr>
        <p:spPr>
          <a:xfrm>
            <a:off x="1819656" y="4359166"/>
            <a:ext cx="72085" cy="261075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16" name="Shape 14"/>
          <p:cNvSpPr/>
          <p:nvPr/>
        </p:nvSpPr>
        <p:spPr>
          <a:xfrm>
            <a:off x="1950720" y="4312814"/>
            <a:ext cx="72085" cy="35377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7" name="Shape 15"/>
          <p:cNvSpPr/>
          <p:nvPr/>
        </p:nvSpPr>
        <p:spPr>
          <a:xfrm>
            <a:off x="2081784" y="4294562"/>
            <a:ext cx="72085" cy="390285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8" name="Shape 16"/>
          <p:cNvSpPr/>
          <p:nvPr/>
        </p:nvSpPr>
        <p:spPr>
          <a:xfrm>
            <a:off x="2212848" y="4357432"/>
            <a:ext cx="72085" cy="264545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9" name="Shape 17"/>
          <p:cNvSpPr/>
          <p:nvPr/>
        </p:nvSpPr>
        <p:spPr>
          <a:xfrm>
            <a:off x="2343912" y="4287059"/>
            <a:ext cx="72085" cy="40529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0" name="Shape 18"/>
          <p:cNvSpPr/>
          <p:nvPr/>
        </p:nvSpPr>
        <p:spPr>
          <a:xfrm>
            <a:off x="2474976" y="4282598"/>
            <a:ext cx="72085" cy="414212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21" name="Shape 19"/>
          <p:cNvSpPr/>
          <p:nvPr/>
        </p:nvSpPr>
        <p:spPr>
          <a:xfrm>
            <a:off x="2606040" y="4346972"/>
            <a:ext cx="72085" cy="28546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2" name="Shape 20"/>
          <p:cNvSpPr/>
          <p:nvPr/>
        </p:nvSpPr>
        <p:spPr>
          <a:xfrm>
            <a:off x="2737104" y="4310380"/>
            <a:ext cx="72085" cy="35864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3" name="Shape 21"/>
          <p:cNvSpPr/>
          <p:nvPr/>
        </p:nvSpPr>
        <p:spPr>
          <a:xfrm>
            <a:off x="2868168" y="4309172"/>
            <a:ext cx="72085" cy="361064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4" name="Shape 22"/>
          <p:cNvSpPr/>
          <p:nvPr/>
        </p:nvSpPr>
        <p:spPr>
          <a:xfrm>
            <a:off x="2999232" y="4263805"/>
            <a:ext cx="72085" cy="45179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5" name="Shape 23"/>
          <p:cNvSpPr/>
          <p:nvPr/>
        </p:nvSpPr>
        <p:spPr>
          <a:xfrm>
            <a:off x="3130296" y="4207472"/>
            <a:ext cx="72085" cy="564463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26" name="Shape 24"/>
          <p:cNvSpPr/>
          <p:nvPr/>
        </p:nvSpPr>
        <p:spPr>
          <a:xfrm>
            <a:off x="3261360" y="4324564"/>
            <a:ext cx="72085" cy="33027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7" name="Shape 25"/>
          <p:cNvSpPr/>
          <p:nvPr/>
        </p:nvSpPr>
        <p:spPr>
          <a:xfrm>
            <a:off x="3392424" y="4313210"/>
            <a:ext cx="72085" cy="35298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8" name="Shape 26"/>
          <p:cNvSpPr/>
          <p:nvPr/>
        </p:nvSpPr>
        <p:spPr>
          <a:xfrm>
            <a:off x="3523488" y="4318669"/>
            <a:ext cx="72085" cy="34207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9" name="Shape 27"/>
          <p:cNvSpPr/>
          <p:nvPr/>
        </p:nvSpPr>
        <p:spPr>
          <a:xfrm>
            <a:off x="3654552" y="4255799"/>
            <a:ext cx="72085" cy="46781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0" name="Shape 28"/>
          <p:cNvSpPr/>
          <p:nvPr/>
        </p:nvSpPr>
        <p:spPr>
          <a:xfrm>
            <a:off x="3785616" y="4312248"/>
            <a:ext cx="72085" cy="354913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31" name="Shape 29"/>
          <p:cNvSpPr/>
          <p:nvPr/>
        </p:nvSpPr>
        <p:spPr>
          <a:xfrm>
            <a:off x="3916680" y="4312185"/>
            <a:ext cx="72085" cy="355037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2" name="Shape 30"/>
          <p:cNvSpPr/>
          <p:nvPr/>
        </p:nvSpPr>
        <p:spPr>
          <a:xfrm>
            <a:off x="4047744" y="4180033"/>
            <a:ext cx="72085" cy="61934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3" name="Shape 31"/>
          <p:cNvSpPr/>
          <p:nvPr/>
        </p:nvSpPr>
        <p:spPr>
          <a:xfrm>
            <a:off x="4178808" y="4181968"/>
            <a:ext cx="72085" cy="61547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4" name="Shape 32"/>
          <p:cNvSpPr/>
          <p:nvPr/>
        </p:nvSpPr>
        <p:spPr>
          <a:xfrm>
            <a:off x="4309872" y="4259764"/>
            <a:ext cx="72085" cy="45988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5" name="Shape 33"/>
          <p:cNvSpPr/>
          <p:nvPr/>
        </p:nvSpPr>
        <p:spPr>
          <a:xfrm>
            <a:off x="4440936" y="4196178"/>
            <a:ext cx="72085" cy="587053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36" name="Shape 34"/>
          <p:cNvSpPr/>
          <p:nvPr/>
        </p:nvSpPr>
        <p:spPr>
          <a:xfrm>
            <a:off x="4572000" y="4173419"/>
            <a:ext cx="72085" cy="63256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7" name="Shape 35"/>
          <p:cNvSpPr/>
          <p:nvPr/>
        </p:nvSpPr>
        <p:spPr>
          <a:xfrm>
            <a:off x="4703064" y="4255238"/>
            <a:ext cx="72085" cy="468931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8" name="Shape 36"/>
          <p:cNvSpPr/>
          <p:nvPr/>
        </p:nvSpPr>
        <p:spPr>
          <a:xfrm>
            <a:off x="4834128" y="4241185"/>
            <a:ext cx="72085" cy="49703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9" name="Shape 37"/>
          <p:cNvSpPr/>
          <p:nvPr/>
        </p:nvSpPr>
        <p:spPr>
          <a:xfrm>
            <a:off x="4965192" y="4224892"/>
            <a:ext cx="72085" cy="529624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0" name="Shape 38"/>
          <p:cNvSpPr/>
          <p:nvPr/>
        </p:nvSpPr>
        <p:spPr>
          <a:xfrm>
            <a:off x="5096256" y="4233453"/>
            <a:ext cx="72085" cy="512501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41" name="Shape 39"/>
          <p:cNvSpPr/>
          <p:nvPr/>
        </p:nvSpPr>
        <p:spPr>
          <a:xfrm>
            <a:off x="5227320" y="4246311"/>
            <a:ext cx="72085" cy="48678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2" name="Shape 40"/>
          <p:cNvSpPr/>
          <p:nvPr/>
        </p:nvSpPr>
        <p:spPr>
          <a:xfrm>
            <a:off x="5358384" y="4266553"/>
            <a:ext cx="72085" cy="44630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3" name="Shape 41"/>
          <p:cNvSpPr/>
          <p:nvPr/>
        </p:nvSpPr>
        <p:spPr>
          <a:xfrm>
            <a:off x="5489448" y="4285758"/>
            <a:ext cx="72085" cy="40789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4" name="Shape 42"/>
          <p:cNvSpPr/>
          <p:nvPr/>
        </p:nvSpPr>
        <p:spPr>
          <a:xfrm>
            <a:off x="5620512" y="4301550"/>
            <a:ext cx="72085" cy="37630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5" name="Shape 43"/>
          <p:cNvSpPr/>
          <p:nvPr/>
        </p:nvSpPr>
        <p:spPr>
          <a:xfrm>
            <a:off x="5751576" y="4236971"/>
            <a:ext cx="72085" cy="505467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46" name="Shape 44"/>
          <p:cNvSpPr/>
          <p:nvPr/>
        </p:nvSpPr>
        <p:spPr>
          <a:xfrm>
            <a:off x="5882640" y="4200382"/>
            <a:ext cx="72085" cy="57864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7" name="Shape 45"/>
          <p:cNvSpPr/>
          <p:nvPr/>
        </p:nvSpPr>
        <p:spPr>
          <a:xfrm>
            <a:off x="6013704" y="4338880"/>
            <a:ext cx="72085" cy="30164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8" name="Shape 46"/>
          <p:cNvSpPr/>
          <p:nvPr/>
        </p:nvSpPr>
        <p:spPr>
          <a:xfrm>
            <a:off x="6144768" y="4229740"/>
            <a:ext cx="72085" cy="51992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9" name="Shape 47"/>
          <p:cNvSpPr/>
          <p:nvPr/>
        </p:nvSpPr>
        <p:spPr>
          <a:xfrm>
            <a:off x="6275832" y="4341058"/>
            <a:ext cx="72085" cy="29729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0" name="Shape 48"/>
          <p:cNvSpPr/>
          <p:nvPr/>
        </p:nvSpPr>
        <p:spPr>
          <a:xfrm>
            <a:off x="6406896" y="4309784"/>
            <a:ext cx="72085" cy="359841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51" name="Shape 49"/>
          <p:cNvSpPr/>
          <p:nvPr/>
        </p:nvSpPr>
        <p:spPr>
          <a:xfrm>
            <a:off x="6537960" y="4309756"/>
            <a:ext cx="72085" cy="359897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2" name="Shape 50"/>
          <p:cNvSpPr/>
          <p:nvPr/>
        </p:nvSpPr>
        <p:spPr>
          <a:xfrm>
            <a:off x="6669024" y="4258857"/>
            <a:ext cx="72085" cy="46169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3" name="Shape 51"/>
          <p:cNvSpPr/>
          <p:nvPr/>
        </p:nvSpPr>
        <p:spPr>
          <a:xfrm>
            <a:off x="6800088" y="4300692"/>
            <a:ext cx="72085" cy="378025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4" name="Shape 52"/>
          <p:cNvSpPr/>
          <p:nvPr/>
        </p:nvSpPr>
        <p:spPr>
          <a:xfrm>
            <a:off x="6931152" y="4304442"/>
            <a:ext cx="72085" cy="37052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5" name="Shape 53"/>
          <p:cNvSpPr/>
          <p:nvPr/>
        </p:nvSpPr>
        <p:spPr>
          <a:xfrm>
            <a:off x="7062216" y="4370782"/>
            <a:ext cx="72085" cy="237845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56" name="Shape 54"/>
          <p:cNvSpPr/>
          <p:nvPr/>
        </p:nvSpPr>
        <p:spPr>
          <a:xfrm>
            <a:off x="7193280" y="4357372"/>
            <a:ext cx="72085" cy="26466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7" name="Shape 55"/>
          <p:cNvSpPr/>
          <p:nvPr/>
        </p:nvSpPr>
        <p:spPr>
          <a:xfrm>
            <a:off x="7324344" y="4374732"/>
            <a:ext cx="72085" cy="22994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8" name="Shape 56"/>
          <p:cNvSpPr/>
          <p:nvPr/>
        </p:nvSpPr>
        <p:spPr>
          <a:xfrm>
            <a:off x="7455408" y="4337825"/>
            <a:ext cx="72085" cy="30375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9" name="Shape 57"/>
          <p:cNvSpPr/>
          <p:nvPr/>
        </p:nvSpPr>
        <p:spPr>
          <a:xfrm>
            <a:off x="7586472" y="4354578"/>
            <a:ext cx="72085" cy="270252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60" name="Shape 58"/>
          <p:cNvSpPr/>
          <p:nvPr/>
        </p:nvSpPr>
        <p:spPr>
          <a:xfrm>
            <a:off x="7717536" y="4391768"/>
            <a:ext cx="72085" cy="195873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61" name="Shape 59"/>
          <p:cNvSpPr/>
          <p:nvPr/>
        </p:nvSpPr>
        <p:spPr>
          <a:xfrm>
            <a:off x="7848600" y="4380611"/>
            <a:ext cx="72085" cy="21818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62" name="Shape 60"/>
          <p:cNvSpPr/>
          <p:nvPr/>
        </p:nvSpPr>
        <p:spPr>
          <a:xfrm>
            <a:off x="7979664" y="4400005"/>
            <a:ext cx="72085" cy="17939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63" name="Shape 61"/>
          <p:cNvSpPr/>
          <p:nvPr/>
        </p:nvSpPr>
        <p:spPr>
          <a:xfrm>
            <a:off x="8110728" y="4410543"/>
            <a:ext cx="72085" cy="15832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64" name="Shape 62"/>
          <p:cNvSpPr/>
          <p:nvPr/>
        </p:nvSpPr>
        <p:spPr>
          <a:xfrm>
            <a:off x="8241792" y="4406043"/>
            <a:ext cx="72085" cy="167322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65" name="Shape 63"/>
          <p:cNvSpPr/>
          <p:nvPr/>
        </p:nvSpPr>
        <p:spPr>
          <a:xfrm>
            <a:off x="8372856" y="4421043"/>
            <a:ext cx="72085" cy="137322"/>
          </a:xfrm>
          <a:prstGeom prst="roundRect">
            <a:avLst>
              <a:gd name="adj" fmla="val 50000"/>
            </a:avLst>
          </a:prstGeom>
          <a:solidFill>
            <a:srgbClr val="B79AE6"/>
          </a:solidFill>
          <a:ln/>
        </p:spPr>
      </p:sp>
      <p:sp>
        <p:nvSpPr>
          <p:cNvPr id="66" name="Text 64"/>
          <p:cNvSpPr/>
          <p:nvPr/>
        </p:nvSpPr>
        <p:spPr>
          <a:xfrm>
            <a:off x="640080" y="486460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Kurs zum Aufbau Ihrer AI Literacy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2743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0" b="1" dirty="0">
                <a:solidFill>
                  <a:srgbClr val="FFFFFF">
                    <a:alpha val="16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658368" y="1828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219456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Werkzeuge kennenlernen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58368" y="3063240"/>
            <a:ext cx="7040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Welche KI-Funktionen es entlang des Podcast-Workflows gibt, was sie können — und wo ihre Grenzen liegen.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58368" y="4366717"/>
            <a:ext cx="79163" cy="90526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7" name="Shape 5"/>
          <p:cNvSpPr/>
          <p:nvPr/>
        </p:nvSpPr>
        <p:spPr>
          <a:xfrm>
            <a:off x="802301" y="4356998"/>
            <a:ext cx="79163" cy="10996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8" name="Shape 6"/>
          <p:cNvSpPr/>
          <p:nvPr/>
        </p:nvSpPr>
        <p:spPr>
          <a:xfrm>
            <a:off x="946235" y="4352821"/>
            <a:ext cx="79163" cy="118319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9" name="Shape 7"/>
          <p:cNvSpPr/>
          <p:nvPr/>
        </p:nvSpPr>
        <p:spPr>
          <a:xfrm>
            <a:off x="1090168" y="4340253"/>
            <a:ext cx="79163" cy="143454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0" name="Shape 8"/>
          <p:cNvSpPr/>
          <p:nvPr/>
        </p:nvSpPr>
        <p:spPr>
          <a:xfrm>
            <a:off x="1234101" y="4323069"/>
            <a:ext cx="79163" cy="177822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1" name="Shape 9"/>
          <p:cNvSpPr/>
          <p:nvPr/>
        </p:nvSpPr>
        <p:spPr>
          <a:xfrm>
            <a:off x="1378035" y="4323773"/>
            <a:ext cx="79163" cy="176415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2" name="Shape 10"/>
          <p:cNvSpPr/>
          <p:nvPr/>
        </p:nvSpPr>
        <p:spPr>
          <a:xfrm>
            <a:off x="1521968" y="4318458"/>
            <a:ext cx="79163" cy="187044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3" name="Shape 11"/>
          <p:cNvSpPr/>
          <p:nvPr/>
        </p:nvSpPr>
        <p:spPr>
          <a:xfrm>
            <a:off x="1665901" y="4321221"/>
            <a:ext cx="79163" cy="18151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4" name="Shape 12"/>
          <p:cNvSpPr/>
          <p:nvPr/>
        </p:nvSpPr>
        <p:spPr>
          <a:xfrm>
            <a:off x="1809835" y="4321640"/>
            <a:ext cx="79163" cy="18068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5" name="Shape 13"/>
          <p:cNvSpPr/>
          <p:nvPr/>
        </p:nvSpPr>
        <p:spPr>
          <a:xfrm>
            <a:off x="1953768" y="4291651"/>
            <a:ext cx="79163" cy="24065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6" name="Shape 14"/>
          <p:cNvSpPr/>
          <p:nvPr/>
        </p:nvSpPr>
        <p:spPr>
          <a:xfrm>
            <a:off x="2097701" y="4301204"/>
            <a:ext cx="79163" cy="22155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7" name="Shape 15"/>
          <p:cNvSpPr/>
          <p:nvPr/>
        </p:nvSpPr>
        <p:spPr>
          <a:xfrm>
            <a:off x="2241635" y="4278884"/>
            <a:ext cx="79163" cy="26619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8" name="Shape 16"/>
          <p:cNvSpPr/>
          <p:nvPr/>
        </p:nvSpPr>
        <p:spPr>
          <a:xfrm>
            <a:off x="2385568" y="4297728"/>
            <a:ext cx="79163" cy="22850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9" name="Shape 17"/>
          <p:cNvSpPr/>
          <p:nvPr/>
        </p:nvSpPr>
        <p:spPr>
          <a:xfrm>
            <a:off x="2529501" y="4277394"/>
            <a:ext cx="79163" cy="26917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0" name="Shape 18"/>
          <p:cNvSpPr/>
          <p:nvPr/>
        </p:nvSpPr>
        <p:spPr>
          <a:xfrm>
            <a:off x="2673435" y="4298504"/>
            <a:ext cx="79163" cy="22695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1" name="Shape 19"/>
          <p:cNvSpPr/>
          <p:nvPr/>
        </p:nvSpPr>
        <p:spPr>
          <a:xfrm>
            <a:off x="2817368" y="4222734"/>
            <a:ext cx="79163" cy="378493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2" name="Shape 20"/>
          <p:cNvSpPr/>
          <p:nvPr/>
        </p:nvSpPr>
        <p:spPr>
          <a:xfrm>
            <a:off x="2961301" y="4206901"/>
            <a:ext cx="79163" cy="41015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3" name="Shape 21"/>
          <p:cNvSpPr/>
          <p:nvPr/>
        </p:nvSpPr>
        <p:spPr>
          <a:xfrm>
            <a:off x="3105235" y="4269971"/>
            <a:ext cx="79163" cy="28401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4" name="Shape 22"/>
          <p:cNvSpPr/>
          <p:nvPr/>
        </p:nvSpPr>
        <p:spPr>
          <a:xfrm>
            <a:off x="3249168" y="4196863"/>
            <a:ext cx="79163" cy="43023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5" name="Shape 23"/>
          <p:cNvSpPr/>
          <p:nvPr/>
        </p:nvSpPr>
        <p:spPr>
          <a:xfrm>
            <a:off x="3393101" y="4250038"/>
            <a:ext cx="79163" cy="32388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6" name="Shape 24"/>
          <p:cNvSpPr/>
          <p:nvPr/>
        </p:nvSpPr>
        <p:spPr>
          <a:xfrm>
            <a:off x="3537035" y="4237285"/>
            <a:ext cx="79163" cy="34939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7" name="Shape 25"/>
          <p:cNvSpPr/>
          <p:nvPr/>
        </p:nvSpPr>
        <p:spPr>
          <a:xfrm>
            <a:off x="3680968" y="4194380"/>
            <a:ext cx="79163" cy="435200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8" name="Shape 26"/>
          <p:cNvSpPr/>
          <p:nvPr/>
        </p:nvSpPr>
        <p:spPr>
          <a:xfrm>
            <a:off x="3824901" y="4271483"/>
            <a:ext cx="79163" cy="280994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9" name="Shape 27"/>
          <p:cNvSpPr/>
          <p:nvPr/>
        </p:nvSpPr>
        <p:spPr>
          <a:xfrm>
            <a:off x="3968835" y="4272227"/>
            <a:ext cx="79163" cy="27950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0" name="Shape 28"/>
          <p:cNvSpPr/>
          <p:nvPr/>
        </p:nvSpPr>
        <p:spPr>
          <a:xfrm>
            <a:off x="4112768" y="4168468"/>
            <a:ext cx="79163" cy="487024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1" name="Shape 29"/>
          <p:cNvSpPr/>
          <p:nvPr/>
        </p:nvSpPr>
        <p:spPr>
          <a:xfrm>
            <a:off x="4256701" y="4210462"/>
            <a:ext cx="79163" cy="40303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2" name="Shape 30"/>
          <p:cNvSpPr/>
          <p:nvPr/>
        </p:nvSpPr>
        <p:spPr>
          <a:xfrm>
            <a:off x="4400635" y="4207484"/>
            <a:ext cx="79163" cy="40899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3" name="Shape 31"/>
          <p:cNvSpPr/>
          <p:nvPr/>
        </p:nvSpPr>
        <p:spPr>
          <a:xfrm>
            <a:off x="4544568" y="4189025"/>
            <a:ext cx="79163" cy="44590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4" name="Shape 32"/>
          <p:cNvSpPr/>
          <p:nvPr/>
        </p:nvSpPr>
        <p:spPr>
          <a:xfrm>
            <a:off x="4688501" y="4258494"/>
            <a:ext cx="79163" cy="30697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5" name="Shape 33"/>
          <p:cNvSpPr/>
          <p:nvPr/>
        </p:nvSpPr>
        <p:spPr>
          <a:xfrm>
            <a:off x="4832435" y="4235352"/>
            <a:ext cx="79163" cy="353256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6" name="Shape 34"/>
          <p:cNvSpPr/>
          <p:nvPr/>
        </p:nvSpPr>
        <p:spPr>
          <a:xfrm>
            <a:off x="4976368" y="4205111"/>
            <a:ext cx="79163" cy="413739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7" name="Shape 35"/>
          <p:cNvSpPr/>
          <p:nvPr/>
        </p:nvSpPr>
        <p:spPr>
          <a:xfrm>
            <a:off x="5120301" y="4242227"/>
            <a:ext cx="79163" cy="339507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8" name="Shape 36"/>
          <p:cNvSpPr/>
          <p:nvPr/>
        </p:nvSpPr>
        <p:spPr>
          <a:xfrm>
            <a:off x="5264235" y="4184081"/>
            <a:ext cx="79163" cy="45579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9" name="Shape 37"/>
          <p:cNvSpPr/>
          <p:nvPr/>
        </p:nvSpPr>
        <p:spPr>
          <a:xfrm>
            <a:off x="5408168" y="4283684"/>
            <a:ext cx="79163" cy="25659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0" name="Shape 38"/>
          <p:cNvSpPr/>
          <p:nvPr/>
        </p:nvSpPr>
        <p:spPr>
          <a:xfrm>
            <a:off x="5552101" y="4234724"/>
            <a:ext cx="79163" cy="35451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1" name="Shape 39"/>
          <p:cNvSpPr/>
          <p:nvPr/>
        </p:nvSpPr>
        <p:spPr>
          <a:xfrm>
            <a:off x="5696035" y="4242705"/>
            <a:ext cx="79163" cy="33855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2" name="Shape 40"/>
          <p:cNvSpPr/>
          <p:nvPr/>
        </p:nvSpPr>
        <p:spPr>
          <a:xfrm>
            <a:off x="5839968" y="4257818"/>
            <a:ext cx="79163" cy="30832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3" name="Shape 41"/>
          <p:cNvSpPr/>
          <p:nvPr/>
        </p:nvSpPr>
        <p:spPr>
          <a:xfrm>
            <a:off x="5983901" y="4296814"/>
            <a:ext cx="79163" cy="23033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4" name="Shape 42"/>
          <p:cNvSpPr/>
          <p:nvPr/>
        </p:nvSpPr>
        <p:spPr>
          <a:xfrm>
            <a:off x="6127835" y="4244866"/>
            <a:ext cx="79163" cy="33422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5" name="Shape 43"/>
          <p:cNvSpPr/>
          <p:nvPr/>
        </p:nvSpPr>
        <p:spPr>
          <a:xfrm>
            <a:off x="6271768" y="4210380"/>
            <a:ext cx="79163" cy="40320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6" name="Shape 44"/>
          <p:cNvSpPr/>
          <p:nvPr/>
        </p:nvSpPr>
        <p:spPr>
          <a:xfrm>
            <a:off x="6415701" y="4277279"/>
            <a:ext cx="79163" cy="26940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7" name="Shape 45"/>
          <p:cNvSpPr/>
          <p:nvPr/>
        </p:nvSpPr>
        <p:spPr>
          <a:xfrm>
            <a:off x="6559635" y="4258368"/>
            <a:ext cx="79163" cy="30722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8" name="Shape 46"/>
          <p:cNvSpPr/>
          <p:nvPr/>
        </p:nvSpPr>
        <p:spPr>
          <a:xfrm>
            <a:off x="6703568" y="4284770"/>
            <a:ext cx="79163" cy="25442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9" name="Shape 47"/>
          <p:cNvSpPr/>
          <p:nvPr/>
        </p:nvSpPr>
        <p:spPr>
          <a:xfrm>
            <a:off x="6847501" y="4253579"/>
            <a:ext cx="79163" cy="316802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0" name="Shape 48"/>
          <p:cNvSpPr/>
          <p:nvPr/>
        </p:nvSpPr>
        <p:spPr>
          <a:xfrm>
            <a:off x="6991435" y="4320264"/>
            <a:ext cx="79163" cy="18343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1" name="Shape 49"/>
          <p:cNvSpPr/>
          <p:nvPr/>
        </p:nvSpPr>
        <p:spPr>
          <a:xfrm>
            <a:off x="7135368" y="4269246"/>
            <a:ext cx="79163" cy="28546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2" name="Shape 50"/>
          <p:cNvSpPr/>
          <p:nvPr/>
        </p:nvSpPr>
        <p:spPr>
          <a:xfrm>
            <a:off x="7279301" y="4327546"/>
            <a:ext cx="79163" cy="168869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3" name="Shape 51"/>
          <p:cNvSpPr/>
          <p:nvPr/>
        </p:nvSpPr>
        <p:spPr>
          <a:xfrm>
            <a:off x="7423235" y="4324287"/>
            <a:ext cx="79163" cy="17538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4" name="Shape 52"/>
          <p:cNvSpPr/>
          <p:nvPr/>
        </p:nvSpPr>
        <p:spPr>
          <a:xfrm>
            <a:off x="7567168" y="4337015"/>
            <a:ext cx="79163" cy="14992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5" name="Shape 53"/>
          <p:cNvSpPr/>
          <p:nvPr/>
        </p:nvSpPr>
        <p:spPr>
          <a:xfrm>
            <a:off x="7711101" y="4333619"/>
            <a:ext cx="79163" cy="15672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6" name="Shape 54"/>
          <p:cNvSpPr/>
          <p:nvPr/>
        </p:nvSpPr>
        <p:spPr>
          <a:xfrm>
            <a:off x="7855035" y="4331322"/>
            <a:ext cx="79163" cy="161316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7" name="Shape 55"/>
          <p:cNvSpPr/>
          <p:nvPr/>
        </p:nvSpPr>
        <p:spPr>
          <a:xfrm>
            <a:off x="7998968" y="4348975"/>
            <a:ext cx="79163" cy="12601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8" name="Shape 56"/>
          <p:cNvSpPr/>
          <p:nvPr/>
        </p:nvSpPr>
        <p:spPr>
          <a:xfrm>
            <a:off x="8142901" y="4343305"/>
            <a:ext cx="79163" cy="137350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9" name="Shape 57"/>
          <p:cNvSpPr/>
          <p:nvPr/>
        </p:nvSpPr>
        <p:spPr>
          <a:xfrm>
            <a:off x="8286835" y="4357912"/>
            <a:ext cx="79163" cy="10813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ÜBERBLICK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Weg einer Podcast-Folge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71500" y="1965960"/>
            <a:ext cx="1234440" cy="155448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2203704"/>
            <a:ext cx="603504" cy="603504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" y="2354580"/>
            <a:ext cx="301752" cy="30175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71500" y="29260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Recherche</a:t>
            </a:r>
            <a:endParaRPr lang="en-US" sz="12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364" y="2679192"/>
            <a:ext cx="182880" cy="1828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24812" y="1965960"/>
            <a:ext cx="1234440" cy="1554480"/>
          </a:xfrm>
          <a:prstGeom prst="roundRect">
            <a:avLst>
              <a:gd name="adj" fmla="val 8148"/>
            </a:avLst>
          </a:prstGeom>
          <a:solidFill>
            <a:srgbClr val="F4F1FB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0" name="Shape 6"/>
          <p:cNvSpPr/>
          <p:nvPr/>
        </p:nvSpPr>
        <p:spPr>
          <a:xfrm>
            <a:off x="2240280" y="2203704"/>
            <a:ext cx="603504" cy="603504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156" y="2354580"/>
            <a:ext cx="301752" cy="30175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924812" y="29260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Skript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676" y="2679192"/>
            <a:ext cx="182880" cy="182880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3278124" y="1965960"/>
            <a:ext cx="1234440" cy="155448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5" name="Shape 9"/>
          <p:cNvSpPr/>
          <p:nvPr/>
        </p:nvSpPr>
        <p:spPr>
          <a:xfrm>
            <a:off x="3593592" y="2203704"/>
            <a:ext cx="603504" cy="603504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4468" y="2354580"/>
            <a:ext cx="301752" cy="30175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278124" y="29260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Stimme</a:t>
            </a:r>
            <a:endParaRPr lang="en-US" sz="125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5988" y="2679192"/>
            <a:ext cx="182880" cy="182880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4631436" y="1965960"/>
            <a:ext cx="1234440" cy="1554480"/>
          </a:xfrm>
          <a:prstGeom prst="roundRect">
            <a:avLst>
              <a:gd name="adj" fmla="val 8148"/>
            </a:avLst>
          </a:prstGeom>
          <a:solidFill>
            <a:srgbClr val="F4F1FB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0" name="Shape 12"/>
          <p:cNvSpPr/>
          <p:nvPr/>
        </p:nvSpPr>
        <p:spPr>
          <a:xfrm>
            <a:off x="4946904" y="2203704"/>
            <a:ext cx="603504" cy="603504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7780" y="2354580"/>
            <a:ext cx="301752" cy="301752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4631436" y="29260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Schnitt</a:t>
            </a:r>
            <a:endParaRPr lang="en-US" sz="1250" dirty="0"/>
          </a:p>
        </p:txBody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9300" y="2679192"/>
            <a:ext cx="182880" cy="182880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5984748" y="1965960"/>
            <a:ext cx="1234440" cy="155448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5" name="Shape 15"/>
          <p:cNvSpPr/>
          <p:nvPr/>
        </p:nvSpPr>
        <p:spPr>
          <a:xfrm>
            <a:off x="6300216" y="2203704"/>
            <a:ext cx="603504" cy="603504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092" y="2354580"/>
            <a:ext cx="301752" cy="301752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5984748" y="29260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Verteilung</a:t>
            </a:r>
            <a:endParaRPr lang="en-US" sz="1250" dirty="0"/>
          </a:p>
        </p:txBody>
      </p:sp>
      <p:pic>
        <p:nvPicPr>
          <p:cNvPr id="2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82612" y="2679192"/>
            <a:ext cx="182880" cy="182880"/>
          </a:xfrm>
          <a:prstGeom prst="rect">
            <a:avLst/>
          </a:prstGeom>
        </p:spPr>
      </p:pic>
      <p:sp>
        <p:nvSpPr>
          <p:cNvPr id="29" name="Shape 17"/>
          <p:cNvSpPr/>
          <p:nvPr/>
        </p:nvSpPr>
        <p:spPr>
          <a:xfrm>
            <a:off x="7338060" y="1965960"/>
            <a:ext cx="1234440" cy="1554480"/>
          </a:xfrm>
          <a:prstGeom prst="roundRect">
            <a:avLst>
              <a:gd name="adj" fmla="val 8148"/>
            </a:avLst>
          </a:prstGeom>
          <a:solidFill>
            <a:srgbClr val="F4F1FB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30" name="Shape 18"/>
          <p:cNvSpPr/>
          <p:nvPr/>
        </p:nvSpPr>
        <p:spPr>
          <a:xfrm>
            <a:off x="7653528" y="2203704"/>
            <a:ext cx="603504" cy="603504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31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4404" y="2354580"/>
            <a:ext cx="301752" cy="301752"/>
          </a:xfrm>
          <a:prstGeom prst="rect">
            <a:avLst/>
          </a:prstGeom>
        </p:spPr>
      </p:pic>
      <p:sp>
        <p:nvSpPr>
          <p:cNvPr id="32" name="Text 19"/>
          <p:cNvSpPr/>
          <p:nvPr/>
        </p:nvSpPr>
        <p:spPr>
          <a:xfrm>
            <a:off x="7338060" y="29260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Auswertung</a:t>
            </a:r>
            <a:endParaRPr lang="en-US" sz="1250" dirty="0"/>
          </a:p>
        </p:txBody>
      </p:sp>
      <p:sp>
        <p:nvSpPr>
          <p:cNvPr id="33" name="Shape 20"/>
          <p:cNvSpPr/>
          <p:nvPr/>
        </p:nvSpPr>
        <p:spPr>
          <a:xfrm>
            <a:off x="457200" y="4069080"/>
            <a:ext cx="8229600" cy="594360"/>
          </a:xfrm>
          <a:prstGeom prst="roundRect">
            <a:avLst>
              <a:gd name="adj" fmla="val 13846"/>
            </a:avLst>
          </a:prstGeom>
          <a:solidFill>
            <a:srgbClr val="EBE5F8"/>
          </a:solidFill>
          <a:ln/>
        </p:spPr>
      </p:sp>
      <p:sp>
        <p:nvSpPr>
          <p:cNvPr id="34" name="Text 21"/>
          <p:cNvSpPr/>
          <p:nvPr/>
        </p:nvSpPr>
        <p:spPr>
          <a:xfrm>
            <a:off x="731520" y="4069080"/>
            <a:ext cx="7680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jedem Schritt kann KI unterstützen — </a:t>
            </a:r>
            <a:pPr indent="0" marL="0">
              <a:buNone/>
            </a:pPr>
            <a:r>
              <a:rPr lang="en-US" sz="13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Mensch behält Überblick, Tonalität und Qualität.</a:t>
            </a:r>
            <a:endParaRPr lang="en-US" sz="1300" dirty="0"/>
          </a:p>
        </p:txBody>
      </p:sp>
      <p:sp>
        <p:nvSpPr>
          <p:cNvPr id="35" name="Shape 22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6" name="Shape 23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7" name="Shape 24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8" name="Shape 25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9" name="Shape 26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40" name="Shape 27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41" name="Shape 28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42" name="Text 29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43" name="Text 30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FUNKTIONEN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KI heute übernehmen kann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2615184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94944" y="1965960"/>
            <a:ext cx="566928" cy="566928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676" y="2107692"/>
            <a:ext cx="283464" cy="283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89888" y="1828800"/>
            <a:ext cx="15179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Texte schreiben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389888" y="2157984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Ideen, Skripte und Titel — in vielen Varianten.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55848" y="1645920"/>
            <a:ext cx="2615184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593592" y="1965960"/>
            <a:ext cx="566928" cy="566928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324" y="2107692"/>
            <a:ext cx="283464" cy="2834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288536" y="1828800"/>
            <a:ext cx="15179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Stimmen erzeugen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4288536" y="2157984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wird Sprache — ganz ohne Mikrofon.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54496" y="1645920"/>
            <a:ext cx="2615184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492240" y="1965960"/>
            <a:ext cx="566928" cy="566928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972" y="2107692"/>
            <a:ext cx="283464" cy="2834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187184" y="1828800"/>
            <a:ext cx="15179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Stimmen klonen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7187184" y="2157984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Host- oder Markenstimme nachbilden.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57200" y="3017520"/>
            <a:ext cx="2615184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94944" y="3337560"/>
            <a:ext cx="566928" cy="566928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76" y="3479292"/>
            <a:ext cx="283464" cy="28346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89888" y="3200400"/>
            <a:ext cx="15179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Übersetzen &amp; vertonen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1389888" y="3529584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Folge in vielen Sprachen ausgeben.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3355848" y="3017520"/>
            <a:ext cx="2615184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3593592" y="3337560"/>
            <a:ext cx="566928" cy="566928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324" y="3479292"/>
            <a:ext cx="283464" cy="28346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288536" y="3200400"/>
            <a:ext cx="15179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Co-Hosts &amp; Dialog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4288536" y="3529584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 KI-Stimmen im lockeren Gespräch.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6254496" y="3017520"/>
            <a:ext cx="2615184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92240" y="3337560"/>
            <a:ext cx="566928" cy="566928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3972" y="3479292"/>
            <a:ext cx="283464" cy="28346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187184" y="3200400"/>
            <a:ext cx="15179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Automatisch schneiden</a:t>
            </a:r>
            <a:endParaRPr lang="en-US" sz="1350" dirty="0"/>
          </a:p>
        </p:txBody>
      </p:sp>
      <p:sp>
        <p:nvSpPr>
          <p:cNvPr id="33" name="Text 25"/>
          <p:cNvSpPr/>
          <p:nvPr/>
        </p:nvSpPr>
        <p:spPr>
          <a:xfrm>
            <a:off x="7187184" y="3529584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Störgeräusche weg, sauberer Klang.</a:t>
            </a:r>
            <a:endParaRPr lang="en-US" sz="1100" dirty="0"/>
          </a:p>
        </p:txBody>
      </p:sp>
      <p:sp>
        <p:nvSpPr>
          <p:cNvPr id="34" name="Shape 26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5" name="Shape 27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6" name="Shape 28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7" name="Shape 29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8" name="Shape 30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9" name="Shape 31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40" name="Shape 32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41" name="Text 33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42" name="Text 34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EINORDNEN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Stärken — und Stolperfallen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4023360" cy="2971800"/>
          </a:xfrm>
          <a:prstGeom prst="roundRect">
            <a:avLst>
              <a:gd name="adj" fmla="val 3692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13232" y="1920240"/>
            <a:ext cx="548640" cy="54864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" y="2057400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192024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begeistert</a:t>
            </a:r>
            <a:endParaRPr lang="en-US" sz="16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2697480"/>
            <a:ext cx="182880" cy="1828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6700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Sehr schnell — Minuten statt Stunden</a:t>
            </a:r>
            <a:endParaRPr lang="en-US" sz="12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3154680"/>
            <a:ext cx="182880" cy="1828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24128" y="31272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Günstig und beliebig skalierbar</a:t>
            </a:r>
            <a:endParaRPr lang="en-US" sz="12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3611880"/>
            <a:ext cx="182880" cy="18288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24128" y="35844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Mehrsprachig ohne Neuaufnahme</a:t>
            </a:r>
            <a:endParaRPr lang="en-US" sz="12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069080"/>
            <a:ext cx="182880" cy="18288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24128" y="40416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Hilft gegen Schreibblockaden</a:t>
            </a:r>
            <a:endParaRPr lang="en-US" sz="1250" dirty="0"/>
          </a:p>
        </p:txBody>
      </p:sp>
      <p:sp>
        <p:nvSpPr>
          <p:cNvPr id="16" name="Shape 9"/>
          <p:cNvSpPr/>
          <p:nvPr/>
        </p:nvSpPr>
        <p:spPr>
          <a:xfrm>
            <a:off x="4663440" y="1691640"/>
            <a:ext cx="4023360" cy="2971800"/>
          </a:xfrm>
          <a:prstGeom prst="roundRect">
            <a:avLst>
              <a:gd name="adj" fmla="val 3692"/>
            </a:avLst>
          </a:prstGeom>
          <a:solidFill>
            <a:srgbClr val="FFFFFF"/>
          </a:solidFill>
          <a:ln w="19050">
            <a:solidFill>
              <a:srgbClr val="F2B441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7" name="Shape 10"/>
          <p:cNvSpPr/>
          <p:nvPr/>
        </p:nvSpPr>
        <p:spPr>
          <a:xfrm>
            <a:off x="4919472" y="1920240"/>
            <a:ext cx="548640" cy="548640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632" y="2057400"/>
            <a:ext cx="274320" cy="27432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623560" y="192024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Worauf Sie achten</a:t>
            </a:r>
            <a:endParaRPr lang="en-US" sz="160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6048" y="2706624"/>
            <a:ext cx="173736" cy="173736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5230368" y="26700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Halluzinationen: KI erfindet Fakten</a:t>
            </a:r>
            <a:endParaRPr lang="en-US" sz="125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6048" y="3163824"/>
            <a:ext cx="173736" cy="173736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5230368" y="31272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Klingt oft zu selbstsicher — Fakten prüfen</a:t>
            </a:r>
            <a:endParaRPr lang="en-US" sz="1250" dirty="0"/>
          </a:p>
        </p:txBody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6048" y="3621024"/>
            <a:ext cx="173736" cy="173736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5230368" y="35844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Stimmrechte &amp; Einwilligung nötig</a:t>
            </a:r>
            <a:endParaRPr lang="en-US" sz="1250" dirty="0"/>
          </a:p>
        </p:txBody>
      </p:sp>
      <p:pic>
        <p:nvPicPr>
          <p:cNvPr id="2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6048" y="4078224"/>
            <a:ext cx="173736" cy="173736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5230368" y="40416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KI-Kennzeichnung ist Pflicht</a:t>
            </a:r>
            <a:endParaRPr lang="en-US" sz="1250" dirty="0"/>
          </a:p>
        </p:txBody>
      </p:sp>
      <p:sp>
        <p:nvSpPr>
          <p:cNvPr id="28" name="Shape 16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9" name="Shape 17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0" name="Shape 18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1" name="Shape 19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2" name="Shape 20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3" name="Shape 21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4" name="Shape 22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5" name="Text 23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6" name="Text 24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VERANTWORTUNG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Mensch bleibt am Steuer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7276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 jeder Veröffentlichung prüft ein Mensch — das macht Automatisierung überhaupt erst verantwortbar: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2148840"/>
            <a:ext cx="2615184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94944" y="2432304"/>
            <a:ext cx="530352" cy="53035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32" y="2564892"/>
            <a:ext cx="265176" cy="26517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2313432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Faktencheck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371600" y="2642616"/>
            <a:ext cx="15636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Zahlen, Definitionen, Rechtsstand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355848" y="2148840"/>
            <a:ext cx="2615184" cy="1097280"/>
          </a:xfrm>
          <a:prstGeom prst="roundRect">
            <a:avLst>
              <a:gd name="adj" fmla="val 8333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593592" y="2432304"/>
            <a:ext cx="530352" cy="53035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180" y="2564892"/>
            <a:ext cx="265176" cy="26517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270248" y="2313432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Quellen prüfen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270248" y="2642616"/>
            <a:ext cx="15636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Aktuell und korrekt wiedergegeben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254496" y="2148840"/>
            <a:ext cx="2615184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92240" y="2432304"/>
            <a:ext cx="530352" cy="53035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2564892"/>
            <a:ext cx="265176" cy="26517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168896" y="2313432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Stimmrechte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7168896" y="2642616"/>
            <a:ext cx="15636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Einwilligung liegt vor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457200" y="3392424"/>
            <a:ext cx="2615184" cy="1097280"/>
          </a:xfrm>
          <a:prstGeom prst="roundRect">
            <a:avLst>
              <a:gd name="adj" fmla="val 8333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94944" y="3675888"/>
            <a:ext cx="530352" cy="53035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32" y="3808476"/>
            <a:ext cx="265176" cy="26517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71600" y="3557016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Datenschutz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1371600" y="3886200"/>
            <a:ext cx="15636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Keine sensiblen Daten verarbeitet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3355848" y="3392424"/>
            <a:ext cx="2615184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3593592" y="3675888"/>
            <a:ext cx="530352" cy="53035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6180" y="3808476"/>
            <a:ext cx="265176" cy="26517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270248" y="3557016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KI-Kennzeichnung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4270248" y="3886200"/>
            <a:ext cx="15636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gemacht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6254496" y="3392424"/>
            <a:ext cx="2615184" cy="1097280"/>
          </a:xfrm>
          <a:prstGeom prst="roundRect">
            <a:avLst>
              <a:gd name="adj" fmla="val 8333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6492240" y="3675888"/>
            <a:ext cx="530352" cy="53035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828" y="3808476"/>
            <a:ext cx="265176" cy="265176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7168896" y="3557016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Urheberrecht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7168896" y="3886200"/>
            <a:ext cx="15636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Musik &amp; Inhalte lizenziert</a:t>
            </a:r>
            <a:endParaRPr lang="en-US" sz="1050" dirty="0"/>
          </a:p>
        </p:txBody>
      </p:sp>
      <p:sp>
        <p:nvSpPr>
          <p:cNvPr id="35" name="Shape 27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6" name="Shape 28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7" name="Shape 29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8" name="Shape 30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9" name="Shape 31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40" name="Shape 32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41" name="Shape 33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42" name="Text 34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43" name="Text 35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2743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0" b="1" dirty="0">
                <a:solidFill>
                  <a:srgbClr val="FFFFFF">
                    <a:alpha val="16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658368" y="1828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219456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der Praxis sehen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58368" y="3063240"/>
            <a:ext cx="7040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 konkrete Beispiele: ein vollautomatisierter täglicher Finanz-Podcast und ein KI-gestützter Lern-Podcast.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58368" y="4366717"/>
            <a:ext cx="79163" cy="90526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7" name="Shape 5"/>
          <p:cNvSpPr/>
          <p:nvPr/>
        </p:nvSpPr>
        <p:spPr>
          <a:xfrm>
            <a:off x="802301" y="4358178"/>
            <a:ext cx="79163" cy="10760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8" name="Shape 6"/>
          <p:cNvSpPr/>
          <p:nvPr/>
        </p:nvSpPr>
        <p:spPr>
          <a:xfrm>
            <a:off x="946235" y="4355757"/>
            <a:ext cx="79163" cy="112445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9" name="Shape 7"/>
          <p:cNvSpPr/>
          <p:nvPr/>
        </p:nvSpPr>
        <p:spPr>
          <a:xfrm>
            <a:off x="1090168" y="4335634"/>
            <a:ext cx="79163" cy="152693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0" name="Shape 8"/>
          <p:cNvSpPr/>
          <p:nvPr/>
        </p:nvSpPr>
        <p:spPr>
          <a:xfrm>
            <a:off x="1234101" y="4324602"/>
            <a:ext cx="79163" cy="17475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1" name="Shape 9"/>
          <p:cNvSpPr/>
          <p:nvPr/>
        </p:nvSpPr>
        <p:spPr>
          <a:xfrm>
            <a:off x="1378035" y="4321527"/>
            <a:ext cx="79163" cy="180905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2" name="Shape 10"/>
          <p:cNvSpPr/>
          <p:nvPr/>
        </p:nvSpPr>
        <p:spPr>
          <a:xfrm>
            <a:off x="1521968" y="4338385"/>
            <a:ext cx="79163" cy="147189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3" name="Shape 11"/>
          <p:cNvSpPr/>
          <p:nvPr/>
        </p:nvSpPr>
        <p:spPr>
          <a:xfrm>
            <a:off x="1665901" y="4327976"/>
            <a:ext cx="79163" cy="16800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4" name="Shape 12"/>
          <p:cNvSpPr/>
          <p:nvPr/>
        </p:nvSpPr>
        <p:spPr>
          <a:xfrm>
            <a:off x="1809835" y="4277040"/>
            <a:ext cx="79163" cy="26988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5" name="Shape 13"/>
          <p:cNvSpPr/>
          <p:nvPr/>
        </p:nvSpPr>
        <p:spPr>
          <a:xfrm>
            <a:off x="1953768" y="4292765"/>
            <a:ext cx="79163" cy="238431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6" name="Shape 14"/>
          <p:cNvSpPr/>
          <p:nvPr/>
        </p:nvSpPr>
        <p:spPr>
          <a:xfrm>
            <a:off x="2097701" y="4261528"/>
            <a:ext cx="79163" cy="30090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7" name="Shape 15"/>
          <p:cNvSpPr/>
          <p:nvPr/>
        </p:nvSpPr>
        <p:spPr>
          <a:xfrm>
            <a:off x="2241635" y="4277744"/>
            <a:ext cx="79163" cy="268472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8" name="Shape 16"/>
          <p:cNvSpPr/>
          <p:nvPr/>
        </p:nvSpPr>
        <p:spPr>
          <a:xfrm>
            <a:off x="2385568" y="4252095"/>
            <a:ext cx="79163" cy="319770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9" name="Shape 17"/>
          <p:cNvSpPr/>
          <p:nvPr/>
        </p:nvSpPr>
        <p:spPr>
          <a:xfrm>
            <a:off x="2529501" y="4268003"/>
            <a:ext cx="79163" cy="28795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0" name="Shape 18"/>
          <p:cNvSpPr/>
          <p:nvPr/>
        </p:nvSpPr>
        <p:spPr>
          <a:xfrm>
            <a:off x="2673435" y="4235525"/>
            <a:ext cx="79163" cy="35291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1" name="Shape 19"/>
          <p:cNvSpPr/>
          <p:nvPr/>
        </p:nvSpPr>
        <p:spPr>
          <a:xfrm>
            <a:off x="2817368" y="4288646"/>
            <a:ext cx="79163" cy="24666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2" name="Shape 20"/>
          <p:cNvSpPr/>
          <p:nvPr/>
        </p:nvSpPr>
        <p:spPr>
          <a:xfrm>
            <a:off x="2961301" y="4262160"/>
            <a:ext cx="79163" cy="299640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3" name="Shape 21"/>
          <p:cNvSpPr/>
          <p:nvPr/>
        </p:nvSpPr>
        <p:spPr>
          <a:xfrm>
            <a:off x="3105235" y="4284806"/>
            <a:ext cx="79163" cy="25434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4" name="Shape 22"/>
          <p:cNvSpPr/>
          <p:nvPr/>
        </p:nvSpPr>
        <p:spPr>
          <a:xfrm>
            <a:off x="3249168" y="4285350"/>
            <a:ext cx="79163" cy="25326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5" name="Shape 23"/>
          <p:cNvSpPr/>
          <p:nvPr/>
        </p:nvSpPr>
        <p:spPr>
          <a:xfrm>
            <a:off x="3393101" y="4185772"/>
            <a:ext cx="79163" cy="452416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6" name="Shape 24"/>
          <p:cNvSpPr/>
          <p:nvPr/>
        </p:nvSpPr>
        <p:spPr>
          <a:xfrm>
            <a:off x="3537035" y="4182150"/>
            <a:ext cx="79163" cy="45966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7" name="Shape 25"/>
          <p:cNvSpPr/>
          <p:nvPr/>
        </p:nvSpPr>
        <p:spPr>
          <a:xfrm>
            <a:off x="3680968" y="4173150"/>
            <a:ext cx="79163" cy="477661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8" name="Shape 26"/>
          <p:cNvSpPr/>
          <p:nvPr/>
        </p:nvSpPr>
        <p:spPr>
          <a:xfrm>
            <a:off x="3824901" y="4209265"/>
            <a:ext cx="79163" cy="40543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9" name="Shape 27"/>
          <p:cNvSpPr/>
          <p:nvPr/>
        </p:nvSpPr>
        <p:spPr>
          <a:xfrm>
            <a:off x="3968835" y="4201632"/>
            <a:ext cx="79163" cy="420697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0" name="Shape 28"/>
          <p:cNvSpPr/>
          <p:nvPr/>
        </p:nvSpPr>
        <p:spPr>
          <a:xfrm>
            <a:off x="4112768" y="4250101"/>
            <a:ext cx="79163" cy="32375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1" name="Shape 29"/>
          <p:cNvSpPr/>
          <p:nvPr/>
        </p:nvSpPr>
        <p:spPr>
          <a:xfrm>
            <a:off x="4256701" y="4176770"/>
            <a:ext cx="79163" cy="470420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2" name="Shape 30"/>
          <p:cNvSpPr/>
          <p:nvPr/>
        </p:nvSpPr>
        <p:spPr>
          <a:xfrm>
            <a:off x="4400635" y="4187757"/>
            <a:ext cx="79163" cy="44844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3" name="Shape 31"/>
          <p:cNvSpPr/>
          <p:nvPr/>
        </p:nvSpPr>
        <p:spPr>
          <a:xfrm>
            <a:off x="4544568" y="4236501"/>
            <a:ext cx="79163" cy="35095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4" name="Shape 32"/>
          <p:cNvSpPr/>
          <p:nvPr/>
        </p:nvSpPr>
        <p:spPr>
          <a:xfrm>
            <a:off x="4688501" y="4279619"/>
            <a:ext cx="79163" cy="26472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5" name="Shape 33"/>
          <p:cNvSpPr/>
          <p:nvPr/>
        </p:nvSpPr>
        <p:spPr>
          <a:xfrm>
            <a:off x="4832435" y="4210130"/>
            <a:ext cx="79163" cy="403699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6" name="Shape 34"/>
          <p:cNvSpPr/>
          <p:nvPr/>
        </p:nvSpPr>
        <p:spPr>
          <a:xfrm>
            <a:off x="4976368" y="4200065"/>
            <a:ext cx="79163" cy="42383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7" name="Shape 35"/>
          <p:cNvSpPr/>
          <p:nvPr/>
        </p:nvSpPr>
        <p:spPr>
          <a:xfrm>
            <a:off x="5120301" y="4219437"/>
            <a:ext cx="79163" cy="38508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8" name="Shape 36"/>
          <p:cNvSpPr/>
          <p:nvPr/>
        </p:nvSpPr>
        <p:spPr>
          <a:xfrm>
            <a:off x="5264235" y="4216911"/>
            <a:ext cx="79163" cy="390137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9" name="Shape 37"/>
          <p:cNvSpPr/>
          <p:nvPr/>
        </p:nvSpPr>
        <p:spPr>
          <a:xfrm>
            <a:off x="5408168" y="4213295"/>
            <a:ext cx="79163" cy="397369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0" name="Shape 38"/>
          <p:cNvSpPr/>
          <p:nvPr/>
        </p:nvSpPr>
        <p:spPr>
          <a:xfrm>
            <a:off x="5552101" y="4194373"/>
            <a:ext cx="79163" cy="43521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1" name="Shape 39"/>
          <p:cNvSpPr/>
          <p:nvPr/>
        </p:nvSpPr>
        <p:spPr>
          <a:xfrm>
            <a:off x="5696035" y="4274439"/>
            <a:ext cx="79163" cy="275082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2" name="Shape 40"/>
          <p:cNvSpPr/>
          <p:nvPr/>
        </p:nvSpPr>
        <p:spPr>
          <a:xfrm>
            <a:off x="5839968" y="4224776"/>
            <a:ext cx="79163" cy="37440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3" name="Shape 41"/>
          <p:cNvSpPr/>
          <p:nvPr/>
        </p:nvSpPr>
        <p:spPr>
          <a:xfrm>
            <a:off x="5983901" y="4263050"/>
            <a:ext cx="79163" cy="297860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4" name="Shape 42"/>
          <p:cNvSpPr/>
          <p:nvPr/>
        </p:nvSpPr>
        <p:spPr>
          <a:xfrm>
            <a:off x="6127835" y="4227484"/>
            <a:ext cx="79163" cy="36899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5" name="Shape 43"/>
          <p:cNvSpPr/>
          <p:nvPr/>
        </p:nvSpPr>
        <p:spPr>
          <a:xfrm>
            <a:off x="6271768" y="4290918"/>
            <a:ext cx="79163" cy="24212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6" name="Shape 44"/>
          <p:cNvSpPr/>
          <p:nvPr/>
        </p:nvSpPr>
        <p:spPr>
          <a:xfrm>
            <a:off x="6415701" y="4267951"/>
            <a:ext cx="79163" cy="28805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7" name="Shape 45"/>
          <p:cNvSpPr/>
          <p:nvPr/>
        </p:nvSpPr>
        <p:spPr>
          <a:xfrm>
            <a:off x="6559635" y="4249065"/>
            <a:ext cx="79163" cy="325829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8" name="Shape 46"/>
          <p:cNvSpPr/>
          <p:nvPr/>
        </p:nvSpPr>
        <p:spPr>
          <a:xfrm>
            <a:off x="6703568" y="4274359"/>
            <a:ext cx="79163" cy="27524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9" name="Shape 47"/>
          <p:cNvSpPr/>
          <p:nvPr/>
        </p:nvSpPr>
        <p:spPr>
          <a:xfrm>
            <a:off x="6847501" y="4276761"/>
            <a:ext cx="79163" cy="27043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0" name="Shape 48"/>
          <p:cNvSpPr/>
          <p:nvPr/>
        </p:nvSpPr>
        <p:spPr>
          <a:xfrm>
            <a:off x="6991435" y="4285170"/>
            <a:ext cx="79163" cy="25362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1" name="Shape 49"/>
          <p:cNvSpPr/>
          <p:nvPr/>
        </p:nvSpPr>
        <p:spPr>
          <a:xfrm>
            <a:off x="7135368" y="4315609"/>
            <a:ext cx="79163" cy="19274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2" name="Shape 50"/>
          <p:cNvSpPr/>
          <p:nvPr/>
        </p:nvSpPr>
        <p:spPr>
          <a:xfrm>
            <a:off x="7279301" y="4323418"/>
            <a:ext cx="79163" cy="17712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3" name="Shape 51"/>
          <p:cNvSpPr/>
          <p:nvPr/>
        </p:nvSpPr>
        <p:spPr>
          <a:xfrm>
            <a:off x="7423235" y="4304928"/>
            <a:ext cx="79163" cy="214104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4" name="Shape 52"/>
          <p:cNvSpPr/>
          <p:nvPr/>
        </p:nvSpPr>
        <p:spPr>
          <a:xfrm>
            <a:off x="7567168" y="4315477"/>
            <a:ext cx="79163" cy="193006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5" name="Shape 53"/>
          <p:cNvSpPr/>
          <p:nvPr/>
        </p:nvSpPr>
        <p:spPr>
          <a:xfrm>
            <a:off x="7711101" y="4324109"/>
            <a:ext cx="79163" cy="17574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6" name="Shape 54"/>
          <p:cNvSpPr/>
          <p:nvPr/>
        </p:nvSpPr>
        <p:spPr>
          <a:xfrm>
            <a:off x="7855035" y="4338565"/>
            <a:ext cx="79163" cy="14683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7" name="Shape 55"/>
          <p:cNvSpPr/>
          <p:nvPr/>
        </p:nvSpPr>
        <p:spPr>
          <a:xfrm>
            <a:off x="7998968" y="4350986"/>
            <a:ext cx="79163" cy="12198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8" name="Shape 56"/>
          <p:cNvSpPr/>
          <p:nvPr/>
        </p:nvSpPr>
        <p:spPr>
          <a:xfrm>
            <a:off x="8142901" y="4353830"/>
            <a:ext cx="79163" cy="116300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9" name="Shape 57"/>
          <p:cNvSpPr/>
          <p:nvPr/>
        </p:nvSpPr>
        <p:spPr>
          <a:xfrm>
            <a:off x="8286835" y="4361009"/>
            <a:ext cx="79163" cy="10194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 · BEISPIEL 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Täglicher Finanz-Podcast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27632"/>
            <a:ext cx="8229600" cy="841248"/>
          </a:xfrm>
          <a:prstGeom prst="roundRect">
            <a:avLst>
              <a:gd name="adj" fmla="val 10870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76656" y="1792224"/>
            <a:ext cx="512064" cy="512064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1920240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627632"/>
            <a:ext cx="71780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Aufgabe:  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Vermögensverwalter will jeden Morgen um 06:30 eine 5-minütige Marktübersicht — dreisprachig und ohne täglichen redaktionellen Aufwand.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457200" y="2697480"/>
            <a:ext cx="1947672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1156716" y="2935224"/>
            <a:ext cx="548640" cy="54864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76" y="3072384"/>
            <a:ext cx="274320" cy="2743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8640" y="3538728"/>
            <a:ext cx="1764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Minuten</a:t>
            </a:r>
            <a:endParaRPr lang="en-US" sz="2500" dirty="0"/>
          </a:p>
        </p:txBody>
      </p:sp>
      <p:sp>
        <p:nvSpPr>
          <p:cNvPr id="12" name="Text 8"/>
          <p:cNvSpPr/>
          <p:nvPr/>
        </p:nvSpPr>
        <p:spPr>
          <a:xfrm>
            <a:off x="621792" y="4032504"/>
            <a:ext cx="161848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Produktion statt 3–4 Stunden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2596896" y="2697480"/>
            <a:ext cx="1947672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296412" y="2935224"/>
            <a:ext cx="548640" cy="54864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572" y="3072384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688336" y="3538728"/>
            <a:ext cx="1764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500" dirty="0"/>
          </a:p>
        </p:txBody>
      </p:sp>
      <p:sp>
        <p:nvSpPr>
          <p:cNvPr id="17" name="Text 12"/>
          <p:cNvSpPr/>
          <p:nvPr/>
        </p:nvSpPr>
        <p:spPr>
          <a:xfrm>
            <a:off x="2761488" y="4032504"/>
            <a:ext cx="161848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Sprachen pro Folge (statt 1)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4736592" y="2697480"/>
            <a:ext cx="1947672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5436108" y="2935224"/>
            <a:ext cx="548640" cy="54864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268" y="3072384"/>
            <a:ext cx="274320" cy="27432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828032" y="3538728"/>
            <a:ext cx="1764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Täglich</a:t>
            </a:r>
            <a:endParaRPr lang="en-US" sz="2500" dirty="0"/>
          </a:p>
        </p:txBody>
      </p:sp>
      <p:sp>
        <p:nvSpPr>
          <p:cNvPr id="22" name="Text 16"/>
          <p:cNvSpPr/>
          <p:nvPr/>
        </p:nvSpPr>
        <p:spPr>
          <a:xfrm>
            <a:off x="4901184" y="4032504"/>
            <a:ext cx="161848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statt 2× pro Woche, fix 06:30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6876288" y="2697480"/>
            <a:ext cx="1947672" cy="1828800"/>
          </a:xfrm>
          <a:prstGeom prst="roundRect">
            <a:avLst>
              <a:gd name="adj" fmla="val 6000"/>
            </a:avLst>
          </a:prstGeom>
          <a:solidFill>
            <a:srgbClr val="4A2F86"/>
          </a:solidFill>
          <a:ln w="15875">
            <a:solidFill>
              <a:srgbClr val="4A2F86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7575804" y="2935224"/>
            <a:ext cx="548640" cy="548640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2964" y="3072384"/>
            <a:ext cx="274320" cy="27432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967728" y="3538728"/>
            <a:ext cx="1764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–93 %</a:t>
            </a:r>
            <a:endParaRPr lang="en-US" sz="2500" dirty="0"/>
          </a:p>
        </p:txBody>
      </p:sp>
      <p:sp>
        <p:nvSpPr>
          <p:cNvPr id="27" name="Text 20"/>
          <p:cNvSpPr/>
          <p:nvPr/>
        </p:nvSpPr>
        <p:spPr>
          <a:xfrm>
            <a:off x="7040880" y="4032504"/>
            <a:ext cx="161848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Kosten: CHF 4'800 → 320</a:t>
            </a:r>
            <a:endParaRPr lang="en-US" sz="1050" dirty="0"/>
          </a:p>
        </p:txBody>
      </p:sp>
      <p:sp>
        <p:nvSpPr>
          <p:cNvPr id="28" name="Shape 21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9" name="Shape 22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0" name="Shape 23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1" name="Shape 24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2" name="Shape 25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3" name="Shape 26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4" name="Shape 27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5" name="Text 28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6" name="Text 29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 · BEISPIEL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Lern-Podcast für die Weiterbildung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27632"/>
            <a:ext cx="8229600" cy="841248"/>
          </a:xfrm>
          <a:prstGeom prst="roundRect">
            <a:avLst>
              <a:gd name="adj" fmla="val 10870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76656" y="1792224"/>
            <a:ext cx="512064" cy="512064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1920240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627632"/>
            <a:ext cx="71780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Ziel:  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Wöchentlich eine 6–8-minütige Folge zur schnellen Wiederholung kaufmännischer Themen. Pilotfolge: „Mehrwertsteuer einfach erklärt“.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457200" y="2670048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ist eine Folge aufgebaut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20624" y="3108960"/>
            <a:ext cx="1307592" cy="868680"/>
          </a:xfrm>
          <a:prstGeom prst="roundRect">
            <a:avLst>
              <a:gd name="adj" fmla="val 1052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30352" y="3218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493776" y="3566160"/>
            <a:ext cx="11612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Hook</a:t>
            </a:r>
            <a:endParaRPr lang="en-US" sz="11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784" y="3456432"/>
            <a:ext cx="164592" cy="164592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1819656" y="3108960"/>
            <a:ext cx="1307592" cy="868680"/>
          </a:xfrm>
          <a:prstGeom prst="roundRect">
            <a:avLst>
              <a:gd name="adj" fmla="val 10526"/>
            </a:avLst>
          </a:prstGeom>
          <a:solidFill>
            <a:srgbClr val="EBE5F8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4" name="Text 10"/>
          <p:cNvSpPr/>
          <p:nvPr/>
        </p:nvSpPr>
        <p:spPr>
          <a:xfrm>
            <a:off x="1929384" y="3218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1892808" y="3566160"/>
            <a:ext cx="11612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Grundidee</a:t>
            </a:r>
            <a:endParaRPr lang="en-US" sz="115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816" y="3456432"/>
            <a:ext cx="164592" cy="164592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3218688" y="3108960"/>
            <a:ext cx="1307592" cy="868680"/>
          </a:xfrm>
          <a:prstGeom prst="roundRect">
            <a:avLst>
              <a:gd name="adj" fmla="val 1052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8" name="Text 13"/>
          <p:cNvSpPr/>
          <p:nvPr/>
        </p:nvSpPr>
        <p:spPr>
          <a:xfrm>
            <a:off x="3328416" y="3218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3291840" y="3566160"/>
            <a:ext cx="11612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Praxis­beispiel</a:t>
            </a:r>
            <a:endParaRPr lang="en-US" sz="1150" dirty="0"/>
          </a:p>
        </p:txBody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848" y="3456432"/>
            <a:ext cx="164592" cy="164592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4617720" y="3108960"/>
            <a:ext cx="1307592" cy="868680"/>
          </a:xfrm>
          <a:prstGeom prst="roundRect">
            <a:avLst>
              <a:gd name="adj" fmla="val 10526"/>
            </a:avLst>
          </a:prstGeom>
          <a:solidFill>
            <a:srgbClr val="EBE5F8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2" name="Text 16"/>
          <p:cNvSpPr/>
          <p:nvPr/>
        </p:nvSpPr>
        <p:spPr>
          <a:xfrm>
            <a:off x="4727448" y="3218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4690872" y="3566160"/>
            <a:ext cx="11612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Mini-Dialog</a:t>
            </a:r>
            <a:endParaRPr lang="en-US" sz="1150" dirty="0"/>
          </a:p>
        </p:txBody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880" y="3456432"/>
            <a:ext cx="164592" cy="164592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6016752" y="3108960"/>
            <a:ext cx="1307592" cy="868680"/>
          </a:xfrm>
          <a:prstGeom prst="roundRect">
            <a:avLst>
              <a:gd name="adj" fmla="val 1052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6" name="Text 19"/>
          <p:cNvSpPr/>
          <p:nvPr/>
        </p:nvSpPr>
        <p:spPr>
          <a:xfrm>
            <a:off x="6126480" y="3218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0"/>
          <p:cNvSpPr/>
          <p:nvPr/>
        </p:nvSpPr>
        <p:spPr>
          <a:xfrm>
            <a:off x="6089904" y="3566160"/>
            <a:ext cx="11612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</a:t>
            </a:r>
            <a:endParaRPr lang="en-US" sz="1150" dirty="0"/>
          </a:p>
        </p:txBody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912" y="3456432"/>
            <a:ext cx="164592" cy="164592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7415784" y="3108960"/>
            <a:ext cx="1307592" cy="868680"/>
          </a:xfrm>
          <a:prstGeom prst="roundRect">
            <a:avLst>
              <a:gd name="adj" fmla="val 10526"/>
            </a:avLst>
          </a:prstGeom>
          <a:solidFill>
            <a:srgbClr val="EBE5F8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30" name="Text 22"/>
          <p:cNvSpPr/>
          <p:nvPr/>
        </p:nvSpPr>
        <p:spPr>
          <a:xfrm>
            <a:off x="7525512" y="3218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31" name="Text 23"/>
          <p:cNvSpPr/>
          <p:nvPr/>
        </p:nvSpPr>
        <p:spPr>
          <a:xfrm>
            <a:off x="7488936" y="3566160"/>
            <a:ext cx="11612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Abschluss</a:t>
            </a:r>
            <a:endParaRPr lang="en-US" sz="1150" dirty="0"/>
          </a:p>
        </p:txBody>
      </p:sp>
      <p:sp>
        <p:nvSpPr>
          <p:cNvPr id="32" name="Text 24"/>
          <p:cNvSpPr/>
          <p:nvPr/>
        </p:nvSpPr>
        <p:spPr>
          <a:xfrm>
            <a:off x="457200" y="42062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 rein, Lernfolge raus </a:t>
            </a:r>
            <a:pPr algn="ctr" indent="0" marL="0">
              <a:buNone/>
            </a:pPr>
            <a:r>
              <a:rPr lang="en-US" sz="12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mit Fachcheck durch einen Menschen vor der Veröffentlichung.</a:t>
            </a:r>
            <a:endParaRPr lang="en-US" sz="1250" dirty="0"/>
          </a:p>
        </p:txBody>
      </p:sp>
      <p:sp>
        <p:nvSpPr>
          <p:cNvPr id="33" name="Shape 25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4" name="Shape 26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5" name="Shape 27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6" name="Shape 28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7" name="Shape 29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8" name="Shape 30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9" name="Shape 31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40" name="Text 32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41" name="Text 33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4 · DER EHRLICHE BLICK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Chancen &amp; Verantwortung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2615184" cy="301752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901952"/>
            <a:ext cx="548640" cy="54864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2039112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08176" y="190195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Chancen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68096" y="2761488"/>
            <a:ext cx="91440" cy="91440"/>
          </a:xfrm>
          <a:prstGeom prst="ellipse">
            <a:avLst/>
          </a:prstGeom>
          <a:solidFill>
            <a:srgbClr val="6D4FB0"/>
          </a:solidFill>
          <a:ln/>
        </p:spPr>
      </p:sp>
      <p:sp>
        <p:nvSpPr>
          <p:cNvPr id="9" name="Text 6"/>
          <p:cNvSpPr/>
          <p:nvPr/>
        </p:nvSpPr>
        <p:spPr>
          <a:xfrm>
            <a:off x="969264" y="265176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Bruchteil der Produktionskosten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768096" y="3264408"/>
            <a:ext cx="91440" cy="91440"/>
          </a:xfrm>
          <a:prstGeom prst="ellipse">
            <a:avLst/>
          </a:prstGeom>
          <a:solidFill>
            <a:srgbClr val="6D4FB0"/>
          </a:solidFill>
          <a:ln/>
        </p:spPr>
      </p:sp>
      <p:sp>
        <p:nvSpPr>
          <p:cNvPr id="11" name="Text 8"/>
          <p:cNvSpPr/>
          <p:nvPr/>
        </p:nvSpPr>
        <p:spPr>
          <a:xfrm>
            <a:off x="969264" y="315468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Mehrsprachigkeit &amp; Reichweite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68096" y="3767328"/>
            <a:ext cx="91440" cy="91440"/>
          </a:xfrm>
          <a:prstGeom prst="ellipse">
            <a:avLst/>
          </a:prstGeom>
          <a:solidFill>
            <a:srgbClr val="6D4FB0"/>
          </a:solidFill>
          <a:ln/>
        </p:spPr>
      </p:sp>
      <p:sp>
        <p:nvSpPr>
          <p:cNvPr id="13" name="Text 10"/>
          <p:cNvSpPr/>
          <p:nvPr/>
        </p:nvSpPr>
        <p:spPr>
          <a:xfrm>
            <a:off x="969264" y="365760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Persönliche On-Demand-Folgen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768096" y="4270248"/>
            <a:ext cx="91440" cy="91440"/>
          </a:xfrm>
          <a:prstGeom prst="ellipse">
            <a:avLst/>
          </a:prstGeom>
          <a:solidFill>
            <a:srgbClr val="6D4FB0"/>
          </a:solidFill>
          <a:ln/>
        </p:spPr>
      </p:sp>
      <p:sp>
        <p:nvSpPr>
          <p:cNvPr id="15" name="Text 12"/>
          <p:cNvSpPr/>
          <p:nvPr/>
        </p:nvSpPr>
        <p:spPr>
          <a:xfrm>
            <a:off x="969264" y="416052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Schnelle, skalierbare Serien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355848" y="1645920"/>
            <a:ext cx="2615184" cy="3017520"/>
          </a:xfrm>
          <a:prstGeom prst="roundRect">
            <a:avLst>
              <a:gd name="adj" fmla="val 4196"/>
            </a:avLst>
          </a:prstGeom>
          <a:solidFill>
            <a:srgbClr val="F4F1FB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3630168" y="1901952"/>
            <a:ext cx="548640" cy="548640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328" y="2039112"/>
            <a:ext cx="274320" cy="27432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306824" y="190195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Risiken</a:t>
            </a:r>
            <a:endParaRPr lang="en-US" sz="1700" dirty="0"/>
          </a:p>
        </p:txBody>
      </p:sp>
      <p:sp>
        <p:nvSpPr>
          <p:cNvPr id="20" name="Shape 16"/>
          <p:cNvSpPr/>
          <p:nvPr/>
        </p:nvSpPr>
        <p:spPr>
          <a:xfrm>
            <a:off x="3666744" y="2761488"/>
            <a:ext cx="91440" cy="91440"/>
          </a:xfrm>
          <a:prstGeom prst="ellipse">
            <a:avLst/>
          </a:prstGeom>
          <a:solidFill>
            <a:srgbClr val="C98A12"/>
          </a:solidFill>
          <a:ln/>
        </p:spPr>
      </p:sp>
      <p:sp>
        <p:nvSpPr>
          <p:cNvPr id="21" name="Text 17"/>
          <p:cNvSpPr/>
          <p:nvPr/>
        </p:nvSpPr>
        <p:spPr>
          <a:xfrm>
            <a:off x="3867912" y="265176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Erfundene Fakten (Halluzinationen)</a:t>
            </a:r>
            <a:endParaRPr lang="en-US" sz="1150" dirty="0"/>
          </a:p>
        </p:txBody>
      </p:sp>
      <p:sp>
        <p:nvSpPr>
          <p:cNvPr id="22" name="Shape 18"/>
          <p:cNvSpPr/>
          <p:nvPr/>
        </p:nvSpPr>
        <p:spPr>
          <a:xfrm>
            <a:off x="3666744" y="3264408"/>
            <a:ext cx="91440" cy="91440"/>
          </a:xfrm>
          <a:prstGeom prst="ellipse">
            <a:avLst/>
          </a:prstGeom>
          <a:solidFill>
            <a:srgbClr val="C98A12"/>
          </a:solidFill>
          <a:ln/>
        </p:spPr>
      </p:sp>
      <p:sp>
        <p:nvSpPr>
          <p:cNvPr id="23" name="Text 19"/>
          <p:cNvSpPr/>
          <p:nvPr/>
        </p:nvSpPr>
        <p:spPr>
          <a:xfrm>
            <a:off x="3867912" y="315468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Missbrauch von Stimmen / Deepfakes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3666744" y="3767328"/>
            <a:ext cx="91440" cy="91440"/>
          </a:xfrm>
          <a:prstGeom prst="ellipse">
            <a:avLst/>
          </a:prstGeom>
          <a:solidFill>
            <a:srgbClr val="C98A12"/>
          </a:solidFill>
          <a:ln/>
        </p:spPr>
      </p:sp>
      <p:sp>
        <p:nvSpPr>
          <p:cNvPr id="25" name="Text 21"/>
          <p:cNvSpPr/>
          <p:nvPr/>
        </p:nvSpPr>
        <p:spPr>
          <a:xfrm>
            <a:off x="3867912" y="365760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Urheber- &amp; Datenschutzfragen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3666744" y="4270248"/>
            <a:ext cx="91440" cy="91440"/>
          </a:xfrm>
          <a:prstGeom prst="ellipse">
            <a:avLst/>
          </a:prstGeom>
          <a:solidFill>
            <a:srgbClr val="C98A12"/>
          </a:solidFill>
          <a:ln/>
        </p:spPr>
      </p:sp>
      <p:sp>
        <p:nvSpPr>
          <p:cNvPr id="27" name="Text 23"/>
          <p:cNvSpPr/>
          <p:nvPr/>
        </p:nvSpPr>
        <p:spPr>
          <a:xfrm>
            <a:off x="3867912" y="416052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Verlust von Echtheit</a:t>
            </a:r>
            <a:endParaRPr lang="en-US" sz="1150" dirty="0"/>
          </a:p>
        </p:txBody>
      </p:sp>
      <p:sp>
        <p:nvSpPr>
          <p:cNvPr id="28" name="Shape 24"/>
          <p:cNvSpPr/>
          <p:nvPr/>
        </p:nvSpPr>
        <p:spPr>
          <a:xfrm>
            <a:off x="6254496" y="1645920"/>
            <a:ext cx="2615184" cy="301752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9" name="Shape 25"/>
          <p:cNvSpPr/>
          <p:nvPr/>
        </p:nvSpPr>
        <p:spPr>
          <a:xfrm>
            <a:off x="6528816" y="1901952"/>
            <a:ext cx="548640" cy="548640"/>
          </a:xfrm>
          <a:prstGeom prst="ellipse">
            <a:avLst/>
          </a:prstGeom>
          <a:solidFill>
            <a:srgbClr val="4A2F86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976" y="2039112"/>
            <a:ext cx="274320" cy="27432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7205472" y="190195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2F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Ausblick</a:t>
            </a:r>
            <a:endParaRPr lang="en-US" sz="1700" dirty="0"/>
          </a:p>
        </p:txBody>
      </p:sp>
      <p:sp>
        <p:nvSpPr>
          <p:cNvPr id="32" name="Shape 27"/>
          <p:cNvSpPr/>
          <p:nvPr/>
        </p:nvSpPr>
        <p:spPr>
          <a:xfrm>
            <a:off x="6565392" y="2761488"/>
            <a:ext cx="91440" cy="91440"/>
          </a:xfrm>
          <a:prstGeom prst="ellipse">
            <a:avLst/>
          </a:prstGeom>
          <a:solidFill>
            <a:srgbClr val="4A2F86"/>
          </a:solidFill>
          <a:ln/>
        </p:spPr>
      </p:sp>
      <p:sp>
        <p:nvSpPr>
          <p:cNvPr id="33" name="Text 28"/>
          <p:cNvSpPr/>
          <p:nvPr/>
        </p:nvSpPr>
        <p:spPr>
          <a:xfrm>
            <a:off x="6766560" y="265176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Stimmen in Echtzeit</a:t>
            </a:r>
            <a:endParaRPr lang="en-US" sz="1150" dirty="0"/>
          </a:p>
        </p:txBody>
      </p:sp>
      <p:sp>
        <p:nvSpPr>
          <p:cNvPr id="34" name="Shape 29"/>
          <p:cNvSpPr/>
          <p:nvPr/>
        </p:nvSpPr>
        <p:spPr>
          <a:xfrm>
            <a:off x="6565392" y="3264408"/>
            <a:ext cx="91440" cy="91440"/>
          </a:xfrm>
          <a:prstGeom prst="ellipse">
            <a:avLst/>
          </a:prstGeom>
          <a:solidFill>
            <a:srgbClr val="4A2F86"/>
          </a:solidFill>
          <a:ln/>
        </p:spPr>
      </p:sp>
      <p:sp>
        <p:nvSpPr>
          <p:cNvPr id="35" name="Text 30"/>
          <p:cNvSpPr/>
          <p:nvPr/>
        </p:nvSpPr>
        <p:spPr>
          <a:xfrm>
            <a:off x="6766560" y="315468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Stärker autonome KI-Redaktionen</a:t>
            </a:r>
            <a:endParaRPr lang="en-US" sz="1150" dirty="0"/>
          </a:p>
        </p:txBody>
      </p:sp>
      <p:sp>
        <p:nvSpPr>
          <p:cNvPr id="36" name="Shape 31"/>
          <p:cNvSpPr/>
          <p:nvPr/>
        </p:nvSpPr>
        <p:spPr>
          <a:xfrm>
            <a:off x="6565392" y="3767328"/>
            <a:ext cx="91440" cy="91440"/>
          </a:xfrm>
          <a:prstGeom prst="ellipse">
            <a:avLst/>
          </a:prstGeom>
          <a:solidFill>
            <a:srgbClr val="4A2F86"/>
          </a:solidFill>
          <a:ln/>
        </p:spPr>
      </p:sp>
      <p:sp>
        <p:nvSpPr>
          <p:cNvPr id="37" name="Text 32"/>
          <p:cNvSpPr/>
          <p:nvPr/>
        </p:nvSpPr>
        <p:spPr>
          <a:xfrm>
            <a:off x="6766560" y="365760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Hyper-personalisierte Folgen</a:t>
            </a:r>
            <a:endParaRPr lang="en-US" sz="1150" dirty="0"/>
          </a:p>
        </p:txBody>
      </p:sp>
      <p:sp>
        <p:nvSpPr>
          <p:cNvPr id="38" name="Shape 33"/>
          <p:cNvSpPr/>
          <p:nvPr/>
        </p:nvSpPr>
        <p:spPr>
          <a:xfrm>
            <a:off x="6565392" y="4270248"/>
            <a:ext cx="91440" cy="91440"/>
          </a:xfrm>
          <a:prstGeom prst="ellipse">
            <a:avLst/>
          </a:prstGeom>
          <a:solidFill>
            <a:srgbClr val="4A2F86"/>
          </a:solidFill>
          <a:ln/>
        </p:spPr>
      </p:sp>
      <p:sp>
        <p:nvSpPr>
          <p:cNvPr id="39" name="Text 34"/>
          <p:cNvSpPr/>
          <p:nvPr/>
        </p:nvSpPr>
        <p:spPr>
          <a:xfrm>
            <a:off x="6766560" y="4160520"/>
            <a:ext cx="1901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Mensch wird Kurator &amp; Prüfer</a:t>
            </a:r>
            <a:endParaRPr lang="en-US" sz="1150" dirty="0"/>
          </a:p>
        </p:txBody>
      </p:sp>
      <p:sp>
        <p:nvSpPr>
          <p:cNvPr id="40" name="Shape 35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41" name="Shape 36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42" name="Shape 37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43" name="Shape 38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44" name="Shape 39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45" name="Shape 40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46" name="Shape 41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47" name="Text 42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48" name="Text 43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IHR ERGEBNIS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können Sie nach dem Kurs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2002536"/>
            <a:ext cx="676656" cy="676656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684" y="2171700"/>
            <a:ext cx="338328" cy="3383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911096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Verstehen &amp; einordnen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600200" y="2276856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verstehen KI-Audio und ordnen die wichtigsten Fachbegriffe richtig ein.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663440" y="1691640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4F1FB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937760" y="2002536"/>
            <a:ext cx="676656" cy="676656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924" y="2171700"/>
            <a:ext cx="338328" cy="3383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806440" y="1911096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Sicher entscheiden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5806440" y="2276856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beurteilen, wann sich KI lohnt — und wann der Mensch besser bleibt.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57200" y="3172968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31520" y="3483864"/>
            <a:ext cx="676656" cy="676656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" y="3653028"/>
            <a:ext cx="338328" cy="33832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3392424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Qualität prüfen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1600200" y="3758184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erkennen Risiken, prüfen Rechte und sichern Qualität vor Veröffentlichung.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663440" y="3172968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4F1FB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4937760" y="3483864"/>
            <a:ext cx="676656" cy="676656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6924" y="3653028"/>
            <a:ext cx="338328" cy="33832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806440" y="3392424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 Augenhöhe reden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5806440" y="3758184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sprechen mit Dienstleistern und Tools selbstbewusst und kompetent.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5" name="Shape 19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6" name="Shape 20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7" name="Shape 21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8" name="Shape 22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9" name="Shape 23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0" name="Shape 24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1" name="Text 25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2" name="Text 26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WILLKOMMEN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wen ist dieser Kurs?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2615184" cy="2148840"/>
          </a:xfrm>
          <a:prstGeom prst="roundRect">
            <a:avLst>
              <a:gd name="adj" fmla="val 510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984248"/>
            <a:ext cx="713232" cy="71323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8116" y="2162556"/>
            <a:ext cx="356616" cy="35661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2807208"/>
            <a:ext cx="2066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3172968"/>
            <a:ext cx="206654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planen Inhalte, Kampagnen und Markenstimme — und wollen wissen, was KI-Audio dafür leisten kann.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355848" y="1691640"/>
            <a:ext cx="2615184" cy="2148840"/>
          </a:xfrm>
          <a:prstGeom prst="roundRect">
            <a:avLst>
              <a:gd name="adj" fmla="val 510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48456" y="1984248"/>
            <a:ext cx="713232" cy="71323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764" y="2162556"/>
            <a:ext cx="356616" cy="35661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30168" y="2807208"/>
            <a:ext cx="2066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Kommunikation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3630168" y="3172968"/>
            <a:ext cx="206654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verantworten interne und externe Botschaften und möchten neue Formate sicher beurteilen.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254496" y="1691640"/>
            <a:ext cx="2615184" cy="2148840"/>
          </a:xfrm>
          <a:prstGeom prst="roundRect">
            <a:avLst>
              <a:gd name="adj" fmla="val 510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547104" y="1984248"/>
            <a:ext cx="713232" cy="71323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5412" y="2162556"/>
            <a:ext cx="356616" cy="35661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528816" y="2807208"/>
            <a:ext cx="2066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Journalismus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6528816" y="3172968"/>
            <a:ext cx="206654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recherchieren und erzählen Geschichten — und brauchen ein klares Bild von Chancen und Grenzen.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57200" y="4096512"/>
            <a:ext cx="8229600" cy="566928"/>
          </a:xfrm>
          <a:prstGeom prst="roundRect">
            <a:avLst>
              <a:gd name="adj" fmla="val 16129"/>
            </a:avLst>
          </a:prstGeom>
          <a:solidFill>
            <a:srgbClr val="4A2F86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4261104"/>
            <a:ext cx="237744" cy="23774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97280" y="4096512"/>
            <a:ext cx="6949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technisches Vorwissen nötig. </a:t>
            </a:r>
            <a:pPr indent="0" marL="0">
              <a:buNone/>
            </a:pPr>
            <a:r>
              <a:rPr lang="en-US" sz="12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lernen, KI-Audio zu verstehen, einzuordnen und sicher zu beurteilen.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3" name="Shape 17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4" name="Shape 18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5" name="Shape 19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6" name="Shape 20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7" name="Shape 21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8" name="Shape 22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9" name="Text 23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0" name="Text 24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20</a:t>
            </a:r>
            <a:endParaRPr lang="en-US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8686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1234440"/>
            <a:ext cx="795528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Automatisierung trifft Verantwortung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2395728"/>
            <a:ext cx="7589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 beschleunigt Produktion, Stimmen und Übersetzung enorm. Den professionellen Wert schafft erst die Kombination aus Automatisierung und menschlicher Kontrolle.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3310128"/>
            <a:ext cx="2615184" cy="1143000"/>
          </a:xfrm>
          <a:prstGeom prst="roundRect">
            <a:avLst>
              <a:gd name="adj" fmla="val 88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9B7F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77824" y="3607308"/>
            <a:ext cx="548640" cy="548640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" y="3744468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54480" y="3493008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Schneller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554480" y="3813048"/>
            <a:ext cx="156362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produziert in Minuten statt Stunden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538728" y="3310128"/>
            <a:ext cx="2615184" cy="1143000"/>
          </a:xfrm>
          <a:prstGeom prst="roundRect">
            <a:avLst>
              <a:gd name="adj" fmla="val 88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9B7FD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76472" y="3607308"/>
            <a:ext cx="548640" cy="548640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632" y="3744468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53128" y="3493008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Klarer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453128" y="3813048"/>
            <a:ext cx="156362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belegt und geprüft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437376" y="3310128"/>
            <a:ext cx="2615184" cy="1143000"/>
          </a:xfrm>
          <a:prstGeom prst="roundRect">
            <a:avLst>
              <a:gd name="adj" fmla="val 88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9B7FD4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675120" y="3607308"/>
            <a:ext cx="548640" cy="548640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280" y="3744468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351776" y="3493008"/>
            <a:ext cx="15636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Zielgerichtet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7351776" y="3813048"/>
            <a:ext cx="156362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 Zielgruppe und Nutzen ausgerichtet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640080" y="4801697"/>
            <a:ext cx="74571" cy="52669"/>
          </a:xfrm>
          <a:prstGeom prst="roundRect">
            <a:avLst>
              <a:gd name="adj" fmla="val 70792"/>
            </a:avLst>
          </a:prstGeom>
          <a:solidFill>
            <a:srgbClr val="6D4FB0"/>
          </a:solidFill>
          <a:ln/>
        </p:spPr>
      </p:sp>
      <p:sp>
        <p:nvSpPr>
          <p:cNvPr id="21" name="Shape 16"/>
          <p:cNvSpPr/>
          <p:nvPr/>
        </p:nvSpPr>
        <p:spPr>
          <a:xfrm>
            <a:off x="775663" y="4798072"/>
            <a:ext cx="74571" cy="59919"/>
          </a:xfrm>
          <a:prstGeom prst="roundRect">
            <a:avLst>
              <a:gd name="adj" fmla="val 62226"/>
            </a:avLst>
          </a:prstGeom>
          <a:solidFill>
            <a:srgbClr val="9B7FD4"/>
          </a:solidFill>
          <a:ln/>
        </p:spPr>
      </p:sp>
      <p:sp>
        <p:nvSpPr>
          <p:cNvPr id="22" name="Shape 17"/>
          <p:cNvSpPr/>
          <p:nvPr/>
        </p:nvSpPr>
        <p:spPr>
          <a:xfrm>
            <a:off x="911247" y="4794541"/>
            <a:ext cx="74571" cy="66982"/>
          </a:xfrm>
          <a:prstGeom prst="roundRect">
            <a:avLst>
              <a:gd name="adj" fmla="val 55665"/>
            </a:avLst>
          </a:prstGeom>
          <a:solidFill>
            <a:srgbClr val="F2B441"/>
          </a:solidFill>
          <a:ln/>
        </p:spPr>
      </p:sp>
      <p:sp>
        <p:nvSpPr>
          <p:cNvPr id="23" name="Shape 18"/>
          <p:cNvSpPr/>
          <p:nvPr/>
        </p:nvSpPr>
        <p:spPr>
          <a:xfrm>
            <a:off x="1046830" y="4790972"/>
            <a:ext cx="74571" cy="74120"/>
          </a:xfrm>
          <a:prstGeom prst="roundRect">
            <a:avLst>
              <a:gd name="adj" fmla="val 50304"/>
            </a:avLst>
          </a:prstGeom>
          <a:solidFill>
            <a:srgbClr val="7C5CBF"/>
          </a:solidFill>
          <a:ln/>
        </p:spPr>
      </p:sp>
      <p:sp>
        <p:nvSpPr>
          <p:cNvPr id="24" name="Shape 19"/>
          <p:cNvSpPr/>
          <p:nvPr/>
        </p:nvSpPr>
        <p:spPr>
          <a:xfrm>
            <a:off x="1182414" y="4780694"/>
            <a:ext cx="74571" cy="94677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5" name="Shape 20"/>
          <p:cNvSpPr/>
          <p:nvPr/>
        </p:nvSpPr>
        <p:spPr>
          <a:xfrm>
            <a:off x="1317997" y="4781306"/>
            <a:ext cx="74571" cy="9345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6" name="Shape 21"/>
          <p:cNvSpPr/>
          <p:nvPr/>
        </p:nvSpPr>
        <p:spPr>
          <a:xfrm>
            <a:off x="1453581" y="4775216"/>
            <a:ext cx="74571" cy="10563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7" name="Shape 22"/>
          <p:cNvSpPr/>
          <p:nvPr/>
        </p:nvSpPr>
        <p:spPr>
          <a:xfrm>
            <a:off x="1589164" y="4758654"/>
            <a:ext cx="74571" cy="138756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8" name="Shape 23"/>
          <p:cNvSpPr/>
          <p:nvPr/>
        </p:nvSpPr>
        <p:spPr>
          <a:xfrm>
            <a:off x="1724748" y="4756315"/>
            <a:ext cx="74571" cy="143434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9" name="Shape 24"/>
          <p:cNvSpPr/>
          <p:nvPr/>
        </p:nvSpPr>
        <p:spPr>
          <a:xfrm>
            <a:off x="1860331" y="4773864"/>
            <a:ext cx="74571" cy="108335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0" name="Shape 25"/>
          <p:cNvSpPr/>
          <p:nvPr/>
        </p:nvSpPr>
        <p:spPr>
          <a:xfrm>
            <a:off x="1995914" y="4760080"/>
            <a:ext cx="74571" cy="13590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1" name="Shape 26"/>
          <p:cNvSpPr/>
          <p:nvPr/>
        </p:nvSpPr>
        <p:spPr>
          <a:xfrm>
            <a:off x="2131498" y="4734479"/>
            <a:ext cx="74571" cy="187107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2" name="Shape 27"/>
          <p:cNvSpPr/>
          <p:nvPr/>
        </p:nvSpPr>
        <p:spPr>
          <a:xfrm>
            <a:off x="2267081" y="4742558"/>
            <a:ext cx="74571" cy="17094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3" name="Shape 28"/>
          <p:cNvSpPr/>
          <p:nvPr/>
        </p:nvSpPr>
        <p:spPr>
          <a:xfrm>
            <a:off x="2402665" y="4741506"/>
            <a:ext cx="74571" cy="173052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4" name="Shape 29"/>
          <p:cNvSpPr/>
          <p:nvPr/>
        </p:nvSpPr>
        <p:spPr>
          <a:xfrm>
            <a:off x="2538248" y="4754021"/>
            <a:ext cx="74571" cy="14802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5" name="Shape 30"/>
          <p:cNvSpPr/>
          <p:nvPr/>
        </p:nvSpPr>
        <p:spPr>
          <a:xfrm>
            <a:off x="2673832" y="4740807"/>
            <a:ext cx="74571" cy="17445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6" name="Shape 31"/>
          <p:cNvSpPr/>
          <p:nvPr/>
        </p:nvSpPr>
        <p:spPr>
          <a:xfrm>
            <a:off x="2809415" y="4717051"/>
            <a:ext cx="74571" cy="22196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7" name="Shape 32"/>
          <p:cNvSpPr/>
          <p:nvPr/>
        </p:nvSpPr>
        <p:spPr>
          <a:xfrm>
            <a:off x="2944999" y="4754969"/>
            <a:ext cx="74571" cy="146126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8" name="Shape 33"/>
          <p:cNvSpPr/>
          <p:nvPr/>
        </p:nvSpPr>
        <p:spPr>
          <a:xfrm>
            <a:off x="3080582" y="4702506"/>
            <a:ext cx="74571" cy="25105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9" name="Shape 34"/>
          <p:cNvSpPr/>
          <p:nvPr/>
        </p:nvSpPr>
        <p:spPr>
          <a:xfrm>
            <a:off x="3216166" y="4722019"/>
            <a:ext cx="74571" cy="212026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0" name="Shape 35"/>
          <p:cNvSpPr/>
          <p:nvPr/>
        </p:nvSpPr>
        <p:spPr>
          <a:xfrm>
            <a:off x="3351749" y="4697546"/>
            <a:ext cx="74571" cy="26097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1" name="Shape 36"/>
          <p:cNvSpPr/>
          <p:nvPr/>
        </p:nvSpPr>
        <p:spPr>
          <a:xfrm>
            <a:off x="3487332" y="4718509"/>
            <a:ext cx="74571" cy="219046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2" name="Shape 37"/>
          <p:cNvSpPr/>
          <p:nvPr/>
        </p:nvSpPr>
        <p:spPr>
          <a:xfrm>
            <a:off x="3622916" y="4737829"/>
            <a:ext cx="74571" cy="18040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3" name="Shape 38"/>
          <p:cNvSpPr/>
          <p:nvPr/>
        </p:nvSpPr>
        <p:spPr>
          <a:xfrm>
            <a:off x="3758499" y="4743955"/>
            <a:ext cx="74571" cy="168154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4" name="Shape 39"/>
          <p:cNvSpPr/>
          <p:nvPr/>
        </p:nvSpPr>
        <p:spPr>
          <a:xfrm>
            <a:off x="3894083" y="4704087"/>
            <a:ext cx="74571" cy="24789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5" name="Shape 40"/>
          <p:cNvSpPr/>
          <p:nvPr/>
        </p:nvSpPr>
        <p:spPr>
          <a:xfrm>
            <a:off x="4029666" y="4734954"/>
            <a:ext cx="74571" cy="186157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6" name="Shape 41"/>
          <p:cNvSpPr/>
          <p:nvPr/>
        </p:nvSpPr>
        <p:spPr>
          <a:xfrm>
            <a:off x="4165250" y="4740712"/>
            <a:ext cx="74571" cy="174639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7" name="Shape 42"/>
          <p:cNvSpPr/>
          <p:nvPr/>
        </p:nvSpPr>
        <p:spPr>
          <a:xfrm>
            <a:off x="4300833" y="4695543"/>
            <a:ext cx="74571" cy="26497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8" name="Shape 43"/>
          <p:cNvSpPr/>
          <p:nvPr/>
        </p:nvSpPr>
        <p:spPr>
          <a:xfrm>
            <a:off x="4436417" y="4752001"/>
            <a:ext cx="74571" cy="152062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9" name="Shape 44"/>
          <p:cNvSpPr/>
          <p:nvPr/>
        </p:nvSpPr>
        <p:spPr>
          <a:xfrm>
            <a:off x="4572000" y="4723202"/>
            <a:ext cx="74571" cy="209661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0" name="Shape 45"/>
          <p:cNvSpPr/>
          <p:nvPr/>
        </p:nvSpPr>
        <p:spPr>
          <a:xfrm>
            <a:off x="4707583" y="4735691"/>
            <a:ext cx="74571" cy="18468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1" name="Shape 46"/>
          <p:cNvSpPr/>
          <p:nvPr/>
        </p:nvSpPr>
        <p:spPr>
          <a:xfrm>
            <a:off x="4843167" y="4687362"/>
            <a:ext cx="74571" cy="28133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2" name="Shape 47"/>
          <p:cNvSpPr/>
          <p:nvPr/>
        </p:nvSpPr>
        <p:spPr>
          <a:xfrm>
            <a:off x="4978750" y="4733574"/>
            <a:ext cx="74571" cy="18891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3" name="Shape 48"/>
          <p:cNvSpPr/>
          <p:nvPr/>
        </p:nvSpPr>
        <p:spPr>
          <a:xfrm>
            <a:off x="5114334" y="4722352"/>
            <a:ext cx="74571" cy="211359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4" name="Shape 49"/>
          <p:cNvSpPr/>
          <p:nvPr/>
        </p:nvSpPr>
        <p:spPr>
          <a:xfrm>
            <a:off x="5249917" y="4726436"/>
            <a:ext cx="74571" cy="20319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5" name="Shape 50"/>
          <p:cNvSpPr/>
          <p:nvPr/>
        </p:nvSpPr>
        <p:spPr>
          <a:xfrm>
            <a:off x="5385501" y="4741615"/>
            <a:ext cx="74571" cy="172834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6" name="Shape 51"/>
          <p:cNvSpPr/>
          <p:nvPr/>
        </p:nvSpPr>
        <p:spPr>
          <a:xfrm>
            <a:off x="5521084" y="4699310"/>
            <a:ext cx="74571" cy="257445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7" name="Shape 52"/>
          <p:cNvSpPr/>
          <p:nvPr/>
        </p:nvSpPr>
        <p:spPr>
          <a:xfrm>
            <a:off x="5656668" y="4699121"/>
            <a:ext cx="74571" cy="25782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8" name="Shape 53"/>
          <p:cNvSpPr/>
          <p:nvPr/>
        </p:nvSpPr>
        <p:spPr>
          <a:xfrm>
            <a:off x="5792251" y="4720772"/>
            <a:ext cx="74571" cy="21452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9" name="Shape 54"/>
          <p:cNvSpPr/>
          <p:nvPr/>
        </p:nvSpPr>
        <p:spPr>
          <a:xfrm>
            <a:off x="5927834" y="4706563"/>
            <a:ext cx="74571" cy="24293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60" name="Shape 55"/>
          <p:cNvSpPr/>
          <p:nvPr/>
        </p:nvSpPr>
        <p:spPr>
          <a:xfrm>
            <a:off x="6063418" y="4714144"/>
            <a:ext cx="74571" cy="227777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61" name="Shape 56"/>
          <p:cNvSpPr/>
          <p:nvPr/>
        </p:nvSpPr>
        <p:spPr>
          <a:xfrm>
            <a:off x="6199001" y="4712834"/>
            <a:ext cx="74571" cy="230396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62" name="Shape 57"/>
          <p:cNvSpPr/>
          <p:nvPr/>
        </p:nvSpPr>
        <p:spPr>
          <a:xfrm>
            <a:off x="6334585" y="4715061"/>
            <a:ext cx="74571" cy="22594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63" name="Shape 58"/>
          <p:cNvSpPr/>
          <p:nvPr/>
        </p:nvSpPr>
        <p:spPr>
          <a:xfrm>
            <a:off x="6470168" y="4738989"/>
            <a:ext cx="74571" cy="178086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64" name="Shape 59"/>
          <p:cNvSpPr/>
          <p:nvPr/>
        </p:nvSpPr>
        <p:spPr>
          <a:xfrm>
            <a:off x="6605752" y="4745650"/>
            <a:ext cx="74571" cy="164764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65" name="Shape 60"/>
          <p:cNvSpPr/>
          <p:nvPr/>
        </p:nvSpPr>
        <p:spPr>
          <a:xfrm>
            <a:off x="6741335" y="4752392"/>
            <a:ext cx="74571" cy="151280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66" name="Shape 61"/>
          <p:cNvSpPr/>
          <p:nvPr/>
        </p:nvSpPr>
        <p:spPr>
          <a:xfrm>
            <a:off x="6876919" y="4750379"/>
            <a:ext cx="74571" cy="155306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67" name="Shape 62"/>
          <p:cNvSpPr/>
          <p:nvPr/>
        </p:nvSpPr>
        <p:spPr>
          <a:xfrm>
            <a:off x="7012502" y="4743786"/>
            <a:ext cx="74571" cy="168493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68" name="Shape 63"/>
          <p:cNvSpPr/>
          <p:nvPr/>
        </p:nvSpPr>
        <p:spPr>
          <a:xfrm>
            <a:off x="7148086" y="4749902"/>
            <a:ext cx="74571" cy="15626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69" name="Shape 64"/>
          <p:cNvSpPr/>
          <p:nvPr/>
        </p:nvSpPr>
        <p:spPr>
          <a:xfrm>
            <a:off x="7283669" y="4774032"/>
            <a:ext cx="74571" cy="108000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70" name="Shape 65"/>
          <p:cNvSpPr/>
          <p:nvPr/>
        </p:nvSpPr>
        <p:spPr>
          <a:xfrm>
            <a:off x="7419252" y="4775354"/>
            <a:ext cx="74571" cy="10535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71" name="Shape 66"/>
          <p:cNvSpPr/>
          <p:nvPr/>
        </p:nvSpPr>
        <p:spPr>
          <a:xfrm>
            <a:off x="7554836" y="4774818"/>
            <a:ext cx="74571" cy="106427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72" name="Shape 67"/>
          <p:cNvSpPr/>
          <p:nvPr/>
        </p:nvSpPr>
        <p:spPr>
          <a:xfrm>
            <a:off x="7690419" y="4766210"/>
            <a:ext cx="74571" cy="12364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73" name="Shape 68"/>
          <p:cNvSpPr/>
          <p:nvPr/>
        </p:nvSpPr>
        <p:spPr>
          <a:xfrm>
            <a:off x="7826003" y="4785082"/>
            <a:ext cx="74571" cy="85900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74" name="Shape 69"/>
          <p:cNvSpPr/>
          <p:nvPr/>
        </p:nvSpPr>
        <p:spPr>
          <a:xfrm>
            <a:off x="7961586" y="4781363"/>
            <a:ext cx="74571" cy="9333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75" name="Shape 70"/>
          <p:cNvSpPr/>
          <p:nvPr/>
        </p:nvSpPr>
        <p:spPr>
          <a:xfrm>
            <a:off x="8097170" y="4792787"/>
            <a:ext cx="74571" cy="70490"/>
          </a:xfrm>
          <a:prstGeom prst="roundRect">
            <a:avLst>
              <a:gd name="adj" fmla="val 52895"/>
            </a:avLst>
          </a:prstGeom>
          <a:solidFill>
            <a:srgbClr val="7C5CBF"/>
          </a:solidFill>
          <a:ln/>
        </p:spPr>
      </p:sp>
      <p:sp>
        <p:nvSpPr>
          <p:cNvPr id="76" name="Shape 71"/>
          <p:cNvSpPr/>
          <p:nvPr/>
        </p:nvSpPr>
        <p:spPr>
          <a:xfrm>
            <a:off x="8232753" y="4795285"/>
            <a:ext cx="74571" cy="65494"/>
          </a:xfrm>
          <a:prstGeom prst="roundRect">
            <a:avLst>
              <a:gd name="adj" fmla="val 56930"/>
            </a:avLst>
          </a:prstGeom>
          <a:solidFill>
            <a:srgbClr val="6D4FB0"/>
          </a:solidFill>
          <a:ln/>
        </p:spPr>
      </p:sp>
      <p:sp>
        <p:nvSpPr>
          <p:cNvPr id="77" name="Shape 72"/>
          <p:cNvSpPr/>
          <p:nvPr/>
        </p:nvSpPr>
        <p:spPr>
          <a:xfrm>
            <a:off x="8368337" y="4798860"/>
            <a:ext cx="74571" cy="58345"/>
          </a:xfrm>
          <a:prstGeom prst="roundRect">
            <a:avLst>
              <a:gd name="adj" fmla="val 63905"/>
            </a:avLst>
          </a:prstGeom>
          <a:solidFill>
            <a:srgbClr val="9B7FD4"/>
          </a:solidFill>
          <a:ln/>
        </p:spPr>
      </p:sp>
      <p:sp>
        <p:nvSpPr>
          <p:cNvPr id="78" name="Shape 73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79" name="Shape 74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80" name="Shape 75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81" name="Shape 76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82" name="Shape 77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83" name="Shape 78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84" name="Shape 79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85" name="Text 80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86" name="Text 81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KURSZIEL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bedeutet „AI Literacy“?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72768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Literacy </a:t>
            </a:r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heisst: künstliche Intelligenz verstehen, sinnvoll einsetzen und kritisch beurteilen können — </a:t>
            </a:r>
            <a:pPr indent="0" marL="0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ohne selbst programmieren zu müssen.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2331720"/>
            <a:ext cx="2615184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80744" y="2624328"/>
            <a:ext cx="768096" cy="768096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2768" y="2816352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502152"/>
            <a:ext cx="22494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Verstehen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31520" y="3886200"/>
            <a:ext cx="206654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Wissen, wie KI-Audio funktioniert — und die wichtigsten Begriffe richtig einordnen.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355848" y="2331720"/>
            <a:ext cx="2615184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279392" y="2624328"/>
            <a:ext cx="768096" cy="768096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16" y="2816352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38728" y="3502152"/>
            <a:ext cx="22494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Anwenden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3630168" y="3886200"/>
            <a:ext cx="206654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Erkennen, wann sich KI lohnt, welches Werkzeug passt und wie Sie es einsetzen.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54496" y="2331720"/>
            <a:ext cx="2615184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178040" y="2624328"/>
            <a:ext cx="768096" cy="768096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064" y="2816352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37376" y="3502152"/>
            <a:ext cx="22494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Beurteilen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6528816" y="3886200"/>
            <a:ext cx="206654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Qualität, Risiken, Rechte und Echtheit sicher prüfen — bevor etwas erscheint.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1" name="Shape 16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2" name="Shape 17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3" name="Shape 18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4" name="Shape 19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5" name="Shape 20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6" name="Shape 21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7" name="Text 22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28" name="Text 23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20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ÜBERBLICK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Ihr Lernweg in vier Modulen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64208"/>
            <a:ext cx="822960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664208"/>
            <a:ext cx="868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627632" y="1792224"/>
            <a:ext cx="457200" cy="45720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1932" y="1906524"/>
            <a:ext cx="228600" cy="228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286000" y="175564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Verstehen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2286000" y="2029968"/>
            <a:ext cx="6035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Wie KI-Audio entstanden ist und was heute wirklich möglich ist.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57200" y="2496312"/>
            <a:ext cx="8229600" cy="713232"/>
          </a:xfrm>
          <a:prstGeom prst="roundRect">
            <a:avLst>
              <a:gd name="adj" fmla="val 11538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40080" y="2496312"/>
            <a:ext cx="868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Shape 9"/>
          <p:cNvSpPr/>
          <p:nvPr/>
        </p:nvSpPr>
        <p:spPr>
          <a:xfrm>
            <a:off x="1627632" y="2624328"/>
            <a:ext cx="457200" cy="45720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932" y="2738628"/>
            <a:ext cx="228600" cy="2286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286000" y="2587752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Werkzeuge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2286000" y="2862072"/>
            <a:ext cx="6035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Welche KI-Funktionen es gibt — und wofür sie taugen.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457200" y="3328416"/>
            <a:ext cx="822960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640080" y="3328416"/>
            <a:ext cx="868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627632" y="3456432"/>
            <a:ext cx="457200" cy="457200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932" y="3570732"/>
            <a:ext cx="228600" cy="2286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286000" y="3419856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Praxis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2286000" y="3694176"/>
            <a:ext cx="6035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Echte Beispiele aus Finanz und Weiterbildung.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457200" y="4160520"/>
            <a:ext cx="8229600" cy="713232"/>
          </a:xfrm>
          <a:prstGeom prst="roundRect">
            <a:avLst>
              <a:gd name="adj" fmla="val 11538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3" name="Text 18"/>
          <p:cNvSpPr/>
          <p:nvPr/>
        </p:nvSpPr>
        <p:spPr>
          <a:xfrm>
            <a:off x="640080" y="4160520"/>
            <a:ext cx="868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000" dirty="0"/>
          </a:p>
        </p:txBody>
      </p:sp>
      <p:sp>
        <p:nvSpPr>
          <p:cNvPr id="24" name="Shape 19"/>
          <p:cNvSpPr/>
          <p:nvPr/>
        </p:nvSpPr>
        <p:spPr>
          <a:xfrm>
            <a:off x="1627632" y="4288536"/>
            <a:ext cx="457200" cy="457200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932" y="4402836"/>
            <a:ext cx="228600" cy="22860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2286000" y="4251960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Verantwortung</a:t>
            </a:r>
            <a:endParaRPr lang="en-US" sz="1550" dirty="0"/>
          </a:p>
        </p:txBody>
      </p:sp>
      <p:sp>
        <p:nvSpPr>
          <p:cNvPr id="27" name="Text 21"/>
          <p:cNvSpPr/>
          <p:nvPr/>
        </p:nvSpPr>
        <p:spPr>
          <a:xfrm>
            <a:off x="2286000" y="4526280"/>
            <a:ext cx="6035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Chancen, Risiken und worauf Sie achten müssen.</a:t>
            </a:r>
            <a:endParaRPr lang="en-US" sz="1150" dirty="0"/>
          </a:p>
        </p:txBody>
      </p:sp>
      <p:sp>
        <p:nvSpPr>
          <p:cNvPr id="28" name="Shape 22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9" name="Shape 23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0" name="Shape 24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1" name="Shape 25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2" name="Shape 26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3" name="Shape 27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4" name="Shape 28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5" name="Text 29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6" name="Text 30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20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GRUNDLAGE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ist ein AI-Podcast?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5074920" cy="2743200"/>
          </a:xfrm>
          <a:prstGeom prst="roundRect">
            <a:avLst>
              <a:gd name="adj" fmla="val 4000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240280"/>
            <a:ext cx="4572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Podcast, bei dem künstliche Intelligenz einzelne Schritte — oder den ganzen Weg — übernimmt: von der Idee über Recherche und Skript bis zu Stimme, Schnitt und Veröffentlichung.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310128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Folge kann trotzdem menschlich kuratiert sein — und genau dort entsteht oft der Qualitätsunterschied.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715000" y="1645920"/>
            <a:ext cx="2971800" cy="2743200"/>
          </a:xfrm>
          <a:prstGeom prst="roundRect">
            <a:avLst>
              <a:gd name="adj" fmla="val 4000"/>
            </a:avLst>
          </a:prstGeom>
          <a:solidFill>
            <a:srgbClr val="4A2F86"/>
          </a:solidFill>
          <a:ln/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989320" y="1920240"/>
            <a:ext cx="658368" cy="658368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3912" y="2084832"/>
            <a:ext cx="329184" cy="32918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989320" y="269748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„Automated“ heisst nicht „ohne Mensch“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989320" y="33832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Mensch bleibt Regisseur. KI übernimmt die wiederkehrende Fleissarbeit — der Mensch entscheidet über Inhalt und Qualität.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14" name="Shape 11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15" name="Shape 12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16" name="Shape 13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17" name="Shape 14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18" name="Shape 15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19" name="Shape 16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0" name="Text 17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20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RELEVANZ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gerade jetzt?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984248"/>
            <a:ext cx="713232" cy="71323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9828" y="2162556"/>
            <a:ext cx="356616" cy="35661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27632" y="1911096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 klingt menschlich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627632" y="2295144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Synthetische Stimmen sind kaum noch von echten zu unterscheiden.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663440" y="1691640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937760" y="1984248"/>
            <a:ext cx="713232" cy="713232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068" y="2162556"/>
            <a:ext cx="356616" cy="35661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833872" y="1911096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ist günstig geworden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5833872" y="2295144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Produktion kostet nur einen Bruchteil klassischer Studioarbeit.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57200" y="3191256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FFFFF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31520" y="3483864"/>
            <a:ext cx="713232" cy="713232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828" y="3662172"/>
            <a:ext cx="356616" cy="35661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27632" y="3410712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ist einfach geworden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1627632" y="379476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Fertige Werkzeuge statt Programmierung — zugänglich für alle.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663440" y="3191256"/>
            <a:ext cx="4023360" cy="1298448"/>
          </a:xfrm>
          <a:prstGeom prst="roundRect">
            <a:avLst>
              <a:gd name="adj" fmla="val 7746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4937760" y="3483864"/>
            <a:ext cx="713232" cy="713232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068" y="3662172"/>
            <a:ext cx="356616" cy="35661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833872" y="3410712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wird persönlich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5833872" y="379476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Folgen auf Wunsch: nach Thema, Länge und Sprache.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5" name="Shape 19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6" name="Shape 20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7" name="Shape 21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8" name="Shape 22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9" name="Shape 23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0" name="Shape 24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1" name="Text 25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2" name="Text 26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20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2743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0" b="1" dirty="0">
                <a:solidFill>
                  <a:srgbClr val="FFFFFF">
                    <a:alpha val="16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658368" y="1828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219456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Verstehen: Wie KI-Audio entstand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58368" y="3063240"/>
            <a:ext cx="7040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C9B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kurzer Blick zurück — damit Sie einordnen können, was heute wirklich neu ist und was schon immer da war.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58368" y="4366717"/>
            <a:ext cx="79163" cy="90526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7" name="Shape 5"/>
          <p:cNvSpPr/>
          <p:nvPr/>
        </p:nvSpPr>
        <p:spPr>
          <a:xfrm>
            <a:off x="802301" y="4355817"/>
            <a:ext cx="79163" cy="112325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8" name="Shape 6"/>
          <p:cNvSpPr/>
          <p:nvPr/>
        </p:nvSpPr>
        <p:spPr>
          <a:xfrm>
            <a:off x="946235" y="4349884"/>
            <a:ext cx="79163" cy="12419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9" name="Shape 7"/>
          <p:cNvSpPr/>
          <p:nvPr/>
        </p:nvSpPr>
        <p:spPr>
          <a:xfrm>
            <a:off x="1090168" y="4344873"/>
            <a:ext cx="79163" cy="134215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0" name="Shape 8"/>
          <p:cNvSpPr/>
          <p:nvPr/>
        </p:nvSpPr>
        <p:spPr>
          <a:xfrm>
            <a:off x="1234101" y="4321535"/>
            <a:ext cx="79163" cy="180889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1" name="Shape 9"/>
          <p:cNvSpPr/>
          <p:nvPr/>
        </p:nvSpPr>
        <p:spPr>
          <a:xfrm>
            <a:off x="1378035" y="4326018"/>
            <a:ext cx="79163" cy="17192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2" name="Shape 10"/>
          <p:cNvSpPr/>
          <p:nvPr/>
        </p:nvSpPr>
        <p:spPr>
          <a:xfrm>
            <a:off x="1521968" y="4298531"/>
            <a:ext cx="79163" cy="22689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3" name="Shape 11"/>
          <p:cNvSpPr/>
          <p:nvPr/>
        </p:nvSpPr>
        <p:spPr>
          <a:xfrm>
            <a:off x="1665901" y="4314465"/>
            <a:ext cx="79163" cy="19502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4" name="Shape 12"/>
          <p:cNvSpPr/>
          <p:nvPr/>
        </p:nvSpPr>
        <p:spPr>
          <a:xfrm>
            <a:off x="1809835" y="4310715"/>
            <a:ext cx="79163" cy="202530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5" name="Shape 13"/>
          <p:cNvSpPr/>
          <p:nvPr/>
        </p:nvSpPr>
        <p:spPr>
          <a:xfrm>
            <a:off x="1953768" y="4290538"/>
            <a:ext cx="79163" cy="242885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16" name="Shape 14"/>
          <p:cNvSpPr/>
          <p:nvPr/>
        </p:nvSpPr>
        <p:spPr>
          <a:xfrm>
            <a:off x="2097701" y="4272895"/>
            <a:ext cx="79163" cy="278171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17" name="Shape 15"/>
          <p:cNvSpPr/>
          <p:nvPr/>
        </p:nvSpPr>
        <p:spPr>
          <a:xfrm>
            <a:off x="2241635" y="4280025"/>
            <a:ext cx="79163" cy="26391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18" name="Shape 16"/>
          <p:cNvSpPr/>
          <p:nvPr/>
        </p:nvSpPr>
        <p:spPr>
          <a:xfrm>
            <a:off x="2385568" y="4263836"/>
            <a:ext cx="79163" cy="29628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19" name="Shape 17"/>
          <p:cNvSpPr/>
          <p:nvPr/>
        </p:nvSpPr>
        <p:spPr>
          <a:xfrm>
            <a:off x="2529501" y="4286784"/>
            <a:ext cx="79163" cy="25039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0" name="Shape 18"/>
          <p:cNvSpPr/>
          <p:nvPr/>
        </p:nvSpPr>
        <p:spPr>
          <a:xfrm>
            <a:off x="2673435" y="4271493"/>
            <a:ext cx="79163" cy="28097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1" name="Shape 19"/>
          <p:cNvSpPr/>
          <p:nvPr/>
        </p:nvSpPr>
        <p:spPr>
          <a:xfrm>
            <a:off x="2817368" y="4251595"/>
            <a:ext cx="79163" cy="320770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2" name="Shape 20"/>
          <p:cNvSpPr/>
          <p:nvPr/>
        </p:nvSpPr>
        <p:spPr>
          <a:xfrm>
            <a:off x="2961301" y="4250879"/>
            <a:ext cx="79163" cy="32220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3" name="Shape 21"/>
          <p:cNvSpPr/>
          <p:nvPr/>
        </p:nvSpPr>
        <p:spPr>
          <a:xfrm>
            <a:off x="3105235" y="4255137"/>
            <a:ext cx="79163" cy="313686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4" name="Shape 22"/>
          <p:cNvSpPr/>
          <p:nvPr/>
        </p:nvSpPr>
        <p:spPr>
          <a:xfrm>
            <a:off x="3249168" y="4215520"/>
            <a:ext cx="79163" cy="392919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5" name="Shape 23"/>
          <p:cNvSpPr/>
          <p:nvPr/>
        </p:nvSpPr>
        <p:spPr>
          <a:xfrm>
            <a:off x="3393101" y="4203744"/>
            <a:ext cx="79163" cy="41647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26" name="Shape 24"/>
          <p:cNvSpPr/>
          <p:nvPr/>
        </p:nvSpPr>
        <p:spPr>
          <a:xfrm>
            <a:off x="3537035" y="4178820"/>
            <a:ext cx="79163" cy="46632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27" name="Shape 25"/>
          <p:cNvSpPr/>
          <p:nvPr/>
        </p:nvSpPr>
        <p:spPr>
          <a:xfrm>
            <a:off x="3680968" y="4215611"/>
            <a:ext cx="79163" cy="39273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28" name="Shape 26"/>
          <p:cNvSpPr/>
          <p:nvPr/>
        </p:nvSpPr>
        <p:spPr>
          <a:xfrm>
            <a:off x="3824901" y="4215180"/>
            <a:ext cx="79163" cy="39360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29" name="Shape 27"/>
          <p:cNvSpPr/>
          <p:nvPr/>
        </p:nvSpPr>
        <p:spPr>
          <a:xfrm>
            <a:off x="3968835" y="4222440"/>
            <a:ext cx="79163" cy="379081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0" name="Shape 28"/>
          <p:cNvSpPr/>
          <p:nvPr/>
        </p:nvSpPr>
        <p:spPr>
          <a:xfrm>
            <a:off x="4112768" y="4208674"/>
            <a:ext cx="79163" cy="406612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1" name="Shape 29"/>
          <p:cNvSpPr/>
          <p:nvPr/>
        </p:nvSpPr>
        <p:spPr>
          <a:xfrm>
            <a:off x="4256701" y="4244154"/>
            <a:ext cx="79163" cy="33565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2" name="Shape 30"/>
          <p:cNvSpPr/>
          <p:nvPr/>
        </p:nvSpPr>
        <p:spPr>
          <a:xfrm>
            <a:off x="4400635" y="4227212"/>
            <a:ext cx="79163" cy="369536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3" name="Shape 31"/>
          <p:cNvSpPr/>
          <p:nvPr/>
        </p:nvSpPr>
        <p:spPr>
          <a:xfrm>
            <a:off x="4544568" y="4265268"/>
            <a:ext cx="79163" cy="293424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4" name="Shape 32"/>
          <p:cNvSpPr/>
          <p:nvPr/>
        </p:nvSpPr>
        <p:spPr>
          <a:xfrm>
            <a:off x="4688501" y="4237370"/>
            <a:ext cx="79163" cy="349220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5" name="Shape 33"/>
          <p:cNvSpPr/>
          <p:nvPr/>
        </p:nvSpPr>
        <p:spPr>
          <a:xfrm>
            <a:off x="4832435" y="4260574"/>
            <a:ext cx="79163" cy="302813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36" name="Shape 34"/>
          <p:cNvSpPr/>
          <p:nvPr/>
        </p:nvSpPr>
        <p:spPr>
          <a:xfrm>
            <a:off x="4976368" y="4210156"/>
            <a:ext cx="79163" cy="40364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37" name="Shape 35"/>
          <p:cNvSpPr/>
          <p:nvPr/>
        </p:nvSpPr>
        <p:spPr>
          <a:xfrm>
            <a:off x="5120301" y="4265016"/>
            <a:ext cx="79163" cy="293929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38" name="Shape 36"/>
          <p:cNvSpPr/>
          <p:nvPr/>
        </p:nvSpPr>
        <p:spPr>
          <a:xfrm>
            <a:off x="5264235" y="4269771"/>
            <a:ext cx="79163" cy="284418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39" name="Shape 37"/>
          <p:cNvSpPr/>
          <p:nvPr/>
        </p:nvSpPr>
        <p:spPr>
          <a:xfrm>
            <a:off x="5408168" y="4237816"/>
            <a:ext cx="79163" cy="348329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0" name="Shape 38"/>
          <p:cNvSpPr/>
          <p:nvPr/>
        </p:nvSpPr>
        <p:spPr>
          <a:xfrm>
            <a:off x="5552101" y="4275075"/>
            <a:ext cx="79163" cy="273810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1" name="Shape 39"/>
          <p:cNvSpPr/>
          <p:nvPr/>
        </p:nvSpPr>
        <p:spPr>
          <a:xfrm>
            <a:off x="5696035" y="4210971"/>
            <a:ext cx="79163" cy="40201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2" name="Shape 40"/>
          <p:cNvSpPr/>
          <p:nvPr/>
        </p:nvSpPr>
        <p:spPr>
          <a:xfrm>
            <a:off x="5839968" y="4290859"/>
            <a:ext cx="79163" cy="24224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3" name="Shape 41"/>
          <p:cNvSpPr/>
          <p:nvPr/>
        </p:nvSpPr>
        <p:spPr>
          <a:xfrm>
            <a:off x="5983901" y="4227213"/>
            <a:ext cx="79163" cy="36953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4" name="Shape 42"/>
          <p:cNvSpPr/>
          <p:nvPr/>
        </p:nvSpPr>
        <p:spPr>
          <a:xfrm>
            <a:off x="6127835" y="4262249"/>
            <a:ext cx="79163" cy="29946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5" name="Shape 43"/>
          <p:cNvSpPr/>
          <p:nvPr/>
        </p:nvSpPr>
        <p:spPr>
          <a:xfrm>
            <a:off x="6271768" y="4224616"/>
            <a:ext cx="79163" cy="374728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46" name="Shape 44"/>
          <p:cNvSpPr/>
          <p:nvPr/>
        </p:nvSpPr>
        <p:spPr>
          <a:xfrm>
            <a:off x="6415701" y="4286607"/>
            <a:ext cx="79163" cy="250747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47" name="Shape 45"/>
          <p:cNvSpPr/>
          <p:nvPr/>
        </p:nvSpPr>
        <p:spPr>
          <a:xfrm>
            <a:off x="6559635" y="4267671"/>
            <a:ext cx="79163" cy="288618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48" name="Shape 46"/>
          <p:cNvSpPr/>
          <p:nvPr/>
        </p:nvSpPr>
        <p:spPr>
          <a:xfrm>
            <a:off x="6703568" y="4295182"/>
            <a:ext cx="79163" cy="233597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49" name="Shape 47"/>
          <p:cNvSpPr/>
          <p:nvPr/>
        </p:nvSpPr>
        <p:spPr>
          <a:xfrm>
            <a:off x="6847501" y="4304276"/>
            <a:ext cx="79163" cy="215407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0" name="Shape 48"/>
          <p:cNvSpPr/>
          <p:nvPr/>
        </p:nvSpPr>
        <p:spPr>
          <a:xfrm>
            <a:off x="6991435" y="4287373"/>
            <a:ext cx="79163" cy="24921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1" name="Shape 49"/>
          <p:cNvSpPr/>
          <p:nvPr/>
        </p:nvSpPr>
        <p:spPr>
          <a:xfrm>
            <a:off x="7135368" y="4284743"/>
            <a:ext cx="79163" cy="254474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2" name="Shape 50"/>
          <p:cNvSpPr/>
          <p:nvPr/>
        </p:nvSpPr>
        <p:spPr>
          <a:xfrm>
            <a:off x="7279301" y="4276149"/>
            <a:ext cx="79163" cy="271663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3" name="Shape 51"/>
          <p:cNvSpPr/>
          <p:nvPr/>
        </p:nvSpPr>
        <p:spPr>
          <a:xfrm>
            <a:off x="7423235" y="4294644"/>
            <a:ext cx="79163" cy="234672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4" name="Shape 52"/>
          <p:cNvSpPr/>
          <p:nvPr/>
        </p:nvSpPr>
        <p:spPr>
          <a:xfrm>
            <a:off x="7567168" y="4316239"/>
            <a:ext cx="79163" cy="191481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5" name="Shape 53"/>
          <p:cNvSpPr/>
          <p:nvPr/>
        </p:nvSpPr>
        <p:spPr>
          <a:xfrm>
            <a:off x="7711101" y="4307645"/>
            <a:ext cx="79163" cy="208669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  <p:sp>
        <p:nvSpPr>
          <p:cNvPr id="56" name="Shape 54"/>
          <p:cNvSpPr/>
          <p:nvPr/>
        </p:nvSpPr>
        <p:spPr>
          <a:xfrm>
            <a:off x="7855035" y="4324079"/>
            <a:ext cx="79163" cy="175802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</p:sp>
      <p:sp>
        <p:nvSpPr>
          <p:cNvPr id="57" name="Shape 55"/>
          <p:cNvSpPr/>
          <p:nvPr/>
        </p:nvSpPr>
        <p:spPr>
          <a:xfrm>
            <a:off x="7998968" y="4346963"/>
            <a:ext cx="79163" cy="130033"/>
          </a:xfrm>
          <a:prstGeom prst="roundRect">
            <a:avLst>
              <a:gd name="adj" fmla="val 50000"/>
            </a:avLst>
          </a:prstGeom>
          <a:solidFill>
            <a:srgbClr val="7C5CBF"/>
          </a:solidFill>
          <a:ln/>
        </p:spPr>
      </p:sp>
      <p:sp>
        <p:nvSpPr>
          <p:cNvPr id="58" name="Shape 56"/>
          <p:cNvSpPr/>
          <p:nvPr/>
        </p:nvSpPr>
        <p:spPr>
          <a:xfrm>
            <a:off x="8142901" y="4347143"/>
            <a:ext cx="79163" cy="129673"/>
          </a:xfrm>
          <a:prstGeom prst="roundRect">
            <a:avLst>
              <a:gd name="adj" fmla="val 50000"/>
            </a:avLst>
          </a:prstGeom>
          <a:solidFill>
            <a:srgbClr val="6D4FB0"/>
          </a:solidFill>
          <a:ln/>
        </p:spPr>
      </p:sp>
      <p:sp>
        <p:nvSpPr>
          <p:cNvPr id="59" name="Shape 57"/>
          <p:cNvSpPr/>
          <p:nvPr/>
        </p:nvSpPr>
        <p:spPr>
          <a:xfrm>
            <a:off x="8286835" y="4354814"/>
            <a:ext cx="79163" cy="114331"/>
          </a:xfrm>
          <a:prstGeom prst="roundRect">
            <a:avLst>
              <a:gd name="adj" fmla="val 50000"/>
            </a:avLst>
          </a:prstGeom>
          <a:solidFill>
            <a:srgbClr val="9B7FD4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 · RÜCKBLICK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Von der Roboterstimme zur echten Stimme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2615184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2011680"/>
            <a:ext cx="676656" cy="676656"/>
          </a:xfrm>
          <a:prstGeom prst="ellipse">
            <a:avLst/>
          </a:prstGeom>
          <a:solidFill>
            <a:srgbClr val="9B7FD4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684" y="2180844"/>
            <a:ext cx="338328" cy="3383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36192" y="2048256"/>
            <a:ext cx="14264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 ~2015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536192" y="2304288"/>
            <a:ext cx="14264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Roboterhaft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31520" y="2944368"/>
            <a:ext cx="20665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Computerstimmen klangen künstlich — gut für Vorleseprogramme, ungeeignet für Medien.</a:t>
            </a:r>
            <a:endParaRPr lang="en-US" sz="12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672" y="2692908"/>
            <a:ext cx="237744" cy="237744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3355848" y="1737360"/>
            <a:ext cx="2615184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630168" y="2011680"/>
            <a:ext cx="676656" cy="676656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332" y="2180844"/>
            <a:ext cx="338328" cy="33832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434840" y="2048256"/>
            <a:ext cx="14264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 2016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434840" y="2304288"/>
            <a:ext cx="14264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Sprung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3630168" y="2944368"/>
            <a:ext cx="20665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 lernt, natürlich zu klingen: mit Tonfall, Betonung und Emotion.</a:t>
            </a:r>
            <a:endParaRPr lang="en-US" sz="12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320" y="2692908"/>
            <a:ext cx="237744" cy="237744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6254496" y="1737360"/>
            <a:ext cx="2615184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5875">
            <a:solidFill>
              <a:srgbClr val="E3DCF2"/>
            </a:solidFill>
            <a:prstDash val="solid"/>
          </a:ln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6528816" y="2011680"/>
            <a:ext cx="676656" cy="676656"/>
          </a:xfrm>
          <a:prstGeom prst="ellipse">
            <a:avLst/>
          </a:prstGeom>
          <a:solidFill>
            <a:srgbClr val="C98A12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980" y="2180844"/>
            <a:ext cx="338328" cy="33832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333488" y="2048256"/>
            <a:ext cx="14264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Seit 2024</a:t>
            </a:r>
            <a:endParaRPr lang="en-US" sz="1100" dirty="0"/>
          </a:p>
        </p:txBody>
      </p:sp>
      <p:sp>
        <p:nvSpPr>
          <p:cNvPr id="22" name="Text 15"/>
          <p:cNvSpPr/>
          <p:nvPr/>
        </p:nvSpPr>
        <p:spPr>
          <a:xfrm>
            <a:off x="7333488" y="2304288"/>
            <a:ext cx="14264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Ganze Folgen</a:t>
            </a:r>
            <a:endParaRPr lang="en-US" sz="1700" dirty="0"/>
          </a:p>
        </p:txBody>
      </p:sp>
      <p:sp>
        <p:nvSpPr>
          <p:cNvPr id="23" name="Text 16"/>
          <p:cNvSpPr/>
          <p:nvPr/>
        </p:nvSpPr>
        <p:spPr>
          <a:xfrm>
            <a:off x="6528816" y="2944368"/>
            <a:ext cx="20665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 schreibt, spricht, übersetzt und schneidet komplette Episoden.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457200" y="4114800"/>
            <a:ext cx="8229600" cy="548640"/>
          </a:xfrm>
          <a:prstGeom prst="roundRect">
            <a:avLst>
              <a:gd name="adj" fmla="val 15000"/>
            </a:avLst>
          </a:prstGeom>
          <a:solidFill>
            <a:srgbClr val="EBE5F8"/>
          </a:solidFill>
          <a:ln/>
        </p:spPr>
      </p:sp>
      <p:sp>
        <p:nvSpPr>
          <p:cNvPr id="25" name="Text 18"/>
          <p:cNvSpPr/>
          <p:nvPr/>
        </p:nvSpPr>
        <p:spPr>
          <a:xfrm>
            <a:off x="731520" y="41148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 Phase verdoppelte etwa Tempo und Qualität — </a:t>
            </a:r>
            <a:pPr indent="0" marL="0">
              <a:buNone/>
            </a:pPr>
            <a:r>
              <a:rPr lang="en-US" sz="12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 Wochen Arbeit wurden Minuten.</a:t>
            </a:r>
            <a:endParaRPr lang="en-US" sz="1250" dirty="0"/>
          </a:p>
        </p:txBody>
      </p:sp>
      <p:sp>
        <p:nvSpPr>
          <p:cNvPr id="26" name="Shape 19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7" name="Shape 20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8" name="Shape 21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9" name="Shape 22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0" name="Shape 23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31" name="Shape 24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32" name="Shape 25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33" name="Text 26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34" name="Text 27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20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C9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 · DER DURCHBRUCH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heute wirklich neu ist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4023360" cy="1783080"/>
          </a:xfrm>
          <a:prstGeom prst="roundRect">
            <a:avLst>
              <a:gd name="adj" fmla="val 6154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984248"/>
            <a:ext cx="731520" cy="731520"/>
          </a:xfrm>
          <a:prstGeom prst="ellipse">
            <a:avLst/>
          </a:prstGeom>
          <a:solidFill>
            <a:srgbClr val="6D4FB0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2167128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002536"/>
            <a:ext cx="2606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 rein – Podcast raus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49808" y="278892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 hochgeladenen Quellen entsteht ein hörbares Gespräch zwischen zwei KI-Stimmen.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49808" y="3154680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z. B. NotebookLM, 2024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663440" y="1691640"/>
            <a:ext cx="4023360" cy="1783080"/>
          </a:xfrm>
          <a:prstGeom prst="roundRect">
            <a:avLst>
              <a:gd name="adj" fmla="val 6154"/>
            </a:avLst>
          </a:prstGeom>
          <a:solidFill>
            <a:srgbClr val="F4F1FB"/>
          </a:solidFill>
          <a:ln w="12700">
            <a:solidFill>
              <a:srgbClr val="E3DCF2"/>
            </a:solidFill>
            <a:prstDash val="solid"/>
          </a:ln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956048" y="1984248"/>
            <a:ext cx="731520" cy="731520"/>
          </a:xfrm>
          <a:prstGeom prst="ellipse">
            <a:avLst/>
          </a:prstGeom>
          <a:solidFill>
            <a:srgbClr val="F2B441"/>
          </a:solidFill>
          <a:ln/>
          <a:effectLst>
            <a:outerShdw sx="100000" sy="100000" kx="0" ky="0" algn="bl" rotWithShape="0" blurRad="88900" dist="25400" dir="5400000">
              <a:srgbClr val="2A2342">
                <a:alpha val="10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928" y="2167128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852160" y="2002536"/>
            <a:ext cx="2606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Podcast auf Zuruf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956048" y="278892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nennen ein Thema — Minuten später liegt eine fertige, gesprochene Folge vor.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956048" y="3154680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6D4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z. B. Copilot &amp; Alexa, 2025/26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57200" y="3730752"/>
            <a:ext cx="8229600" cy="932688"/>
          </a:xfrm>
          <a:prstGeom prst="roundRect">
            <a:avLst>
              <a:gd name="adj" fmla="val 11765"/>
            </a:avLst>
          </a:prstGeom>
          <a:solidFill>
            <a:srgbClr val="4A2F86"/>
          </a:solidFill>
          <a:ln/>
          <a:effectLst>
            <a:outerShdw sx="100000" sy="100000" kx="0" ky="0" algn="bl" rotWithShape="0" blurRad="114300" dist="38100" dir="5400000">
              <a:srgbClr val="6D4FB0">
                <a:alpha val="16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31520" y="387705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B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Kern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731520" y="41148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Nicht die Digitalisierung ist neu — die war immer da. Neu ist, dass Recherche, Text, Stimme, Schnitt und Verteilung in einem einzigen Fluss zusammenkommen.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457200" y="4892040"/>
            <a:ext cx="22860" cy="54864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0" name="Shape 16"/>
          <p:cNvSpPr/>
          <p:nvPr/>
        </p:nvSpPr>
        <p:spPr>
          <a:xfrm>
            <a:off x="498348" y="4869180"/>
            <a:ext cx="22860" cy="100584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1" name="Shape 17"/>
          <p:cNvSpPr/>
          <p:nvPr/>
        </p:nvSpPr>
        <p:spPr>
          <a:xfrm>
            <a:off x="539496" y="4846320"/>
            <a:ext cx="22860" cy="146304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2" name="Shape 18"/>
          <p:cNvSpPr/>
          <p:nvPr/>
        </p:nvSpPr>
        <p:spPr>
          <a:xfrm>
            <a:off x="580644" y="4828032"/>
            <a:ext cx="22860" cy="182880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3" name="Shape 19"/>
          <p:cNvSpPr/>
          <p:nvPr/>
        </p:nvSpPr>
        <p:spPr>
          <a:xfrm>
            <a:off x="621792" y="4860036"/>
            <a:ext cx="22860" cy="118872"/>
          </a:xfrm>
          <a:prstGeom prst="roundRect">
            <a:avLst>
              <a:gd name="adj" fmla="val 48000"/>
            </a:avLst>
          </a:prstGeom>
          <a:solidFill>
            <a:srgbClr val="6D4FB0"/>
          </a:solidFill>
          <a:ln/>
        </p:spPr>
      </p:sp>
      <p:sp>
        <p:nvSpPr>
          <p:cNvPr id="24" name="Shape 20"/>
          <p:cNvSpPr/>
          <p:nvPr/>
        </p:nvSpPr>
        <p:spPr>
          <a:xfrm>
            <a:off x="662940" y="4878324"/>
            <a:ext cx="22860" cy="82296"/>
          </a:xfrm>
          <a:prstGeom prst="roundRect">
            <a:avLst>
              <a:gd name="adj" fmla="val 48000"/>
            </a:avLst>
          </a:prstGeom>
          <a:solidFill>
            <a:srgbClr val="9B7FD4"/>
          </a:solidFill>
          <a:ln/>
        </p:spPr>
      </p:sp>
      <p:sp>
        <p:nvSpPr>
          <p:cNvPr id="25" name="Shape 21"/>
          <p:cNvSpPr/>
          <p:nvPr/>
        </p:nvSpPr>
        <p:spPr>
          <a:xfrm>
            <a:off x="704088" y="4896612"/>
            <a:ext cx="22860" cy="45720"/>
          </a:xfrm>
          <a:prstGeom prst="roundRect">
            <a:avLst>
              <a:gd name="adj" fmla="val 48000"/>
            </a:avLst>
          </a:prstGeom>
          <a:solidFill>
            <a:srgbClr val="F2B441"/>
          </a:solidFill>
          <a:ln/>
        </p:spPr>
      </p:sp>
      <p:sp>
        <p:nvSpPr>
          <p:cNvPr id="26" name="Text 22"/>
          <p:cNvSpPr/>
          <p:nvPr/>
        </p:nvSpPr>
        <p:spPr>
          <a:xfrm>
            <a:off x="786384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Automated Podcasts</a:t>
            </a:r>
            <a:endParaRPr lang="en-US" sz="850" dirty="0"/>
          </a:p>
        </p:txBody>
      </p:sp>
      <p:sp>
        <p:nvSpPr>
          <p:cNvPr id="27" name="Text 23"/>
          <p:cNvSpPr/>
          <p:nvPr/>
        </p:nvSpPr>
        <p:spPr>
          <a:xfrm>
            <a:off x="7680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E65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20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AI-Powered Automated Podcasts — Kursüberblick</dc:title>
  <dc:subject>PptxGenJS Presentation</dc:subject>
  <dc:creator>MWP Treuhand AG</dc:creator>
  <cp:lastModifiedBy>MWP Treuhand AG</cp:lastModifiedBy>
  <cp:revision>1</cp:revision>
  <dcterms:created xsi:type="dcterms:W3CDTF">2026-06-20T15:56:45Z</dcterms:created>
  <dcterms:modified xsi:type="dcterms:W3CDTF">2026-06-20T15:56:45Z</dcterms:modified>
</cp:coreProperties>
</file>